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7" r:id="rId2"/>
    <p:sldId id="286" r:id="rId3"/>
    <p:sldId id="332" r:id="rId4"/>
    <p:sldId id="327" r:id="rId5"/>
    <p:sldId id="357" r:id="rId6"/>
    <p:sldId id="333" r:id="rId7"/>
    <p:sldId id="348" r:id="rId8"/>
    <p:sldId id="347" r:id="rId9"/>
    <p:sldId id="350" r:id="rId10"/>
    <p:sldId id="351" r:id="rId11"/>
    <p:sldId id="352" r:id="rId12"/>
    <p:sldId id="353" r:id="rId13"/>
    <p:sldId id="354" r:id="rId14"/>
    <p:sldId id="355" r:id="rId15"/>
    <p:sldId id="356"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3" r:id="rId31"/>
    <p:sldId id="372" r:id="rId32"/>
    <p:sldId id="374" r:id="rId33"/>
    <p:sldId id="375" r:id="rId34"/>
    <p:sldId id="376" r:id="rId35"/>
    <p:sldId id="377" r:id="rId36"/>
    <p:sldId id="378" r:id="rId37"/>
    <p:sldId id="380" r:id="rId38"/>
    <p:sldId id="381" r:id="rId39"/>
    <p:sldId id="324" r:id="rId40"/>
    <p:sldId id="343" r:id="rId41"/>
    <p:sldId id="30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7CB"/>
    <a:srgbClr val="1BA0C9"/>
    <a:srgbClr val="1385AC"/>
    <a:srgbClr val="E0DA17"/>
    <a:srgbClr val="EDC010"/>
    <a:srgbClr val="FC94A4"/>
    <a:srgbClr val="7D6FDD"/>
    <a:srgbClr val="7467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86"/>
  </p:normalViewPr>
  <p:slideViewPr>
    <p:cSldViewPr snapToGrid="0" snapToObjects="1">
      <p:cViewPr varScale="1">
        <p:scale>
          <a:sx n="98" d="100"/>
          <a:sy n="98" d="100"/>
        </p:scale>
        <p:origin x="5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6EA51-9CF9-6F41-BBF2-3024A5C696E7}" type="datetimeFigureOut">
              <a:rPr kumimoji="1" lang="zh-CN" altLang="en-US" smtClean="0"/>
              <a:t>2020/8/14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484A8-8C92-3349-ACD9-8B26A1DB570F}" type="slidenum">
              <a:rPr kumimoji="1" lang="zh-CN" altLang="en-US" smtClean="0"/>
              <a:t>‹#›</a:t>
            </a:fld>
            <a:endParaRPr kumimoji="1" lang="zh-CN" altLang="en-US"/>
          </a:p>
        </p:txBody>
      </p:sp>
    </p:spTree>
    <p:extLst>
      <p:ext uri="{BB962C8B-B14F-4D97-AF65-F5344CB8AC3E}">
        <p14:creationId xmlns:p14="http://schemas.microsoft.com/office/powerpoint/2010/main" val="123697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各位评审老师：下午好，我是今天（下午）的第一位答辩人赵知非，我今天的答辩题目是基于变分自编码器的半监督口语理解，我的指导老师是何炎祥教授与彭敏教授。</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a:t>
            </a:fld>
            <a:endParaRPr lang="zh-CN" altLang="en-US"/>
          </a:p>
        </p:txBody>
      </p:sp>
    </p:spTree>
    <p:extLst>
      <p:ext uri="{BB962C8B-B14F-4D97-AF65-F5344CB8AC3E}">
        <p14:creationId xmlns:p14="http://schemas.microsoft.com/office/powerpoint/2010/main" val="4266671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10</a:t>
            </a:fld>
            <a:endParaRPr lang="zh-CN" altLang="en-US"/>
          </a:p>
        </p:txBody>
      </p:sp>
    </p:spTree>
    <p:extLst>
      <p:ext uri="{BB962C8B-B14F-4D97-AF65-F5344CB8AC3E}">
        <p14:creationId xmlns:p14="http://schemas.microsoft.com/office/powerpoint/2010/main" val="238690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11</a:t>
            </a:fld>
            <a:endParaRPr lang="zh-CN" altLang="en-US"/>
          </a:p>
        </p:txBody>
      </p:sp>
    </p:spTree>
    <p:extLst>
      <p:ext uri="{BB962C8B-B14F-4D97-AF65-F5344CB8AC3E}">
        <p14:creationId xmlns:p14="http://schemas.microsoft.com/office/powerpoint/2010/main" val="220002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12</a:t>
            </a:fld>
            <a:endParaRPr lang="zh-CN" altLang="en-US"/>
          </a:p>
        </p:txBody>
      </p:sp>
    </p:spTree>
    <p:extLst>
      <p:ext uri="{BB962C8B-B14F-4D97-AF65-F5344CB8AC3E}">
        <p14:creationId xmlns:p14="http://schemas.microsoft.com/office/powerpoint/2010/main" val="190736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13</a:t>
            </a:fld>
            <a:endParaRPr lang="zh-CN" altLang="en-US"/>
          </a:p>
        </p:txBody>
      </p:sp>
    </p:spTree>
    <p:extLst>
      <p:ext uri="{BB962C8B-B14F-4D97-AF65-F5344CB8AC3E}">
        <p14:creationId xmlns:p14="http://schemas.microsoft.com/office/powerpoint/2010/main" val="3055768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14</a:t>
            </a:fld>
            <a:endParaRPr lang="zh-CN" altLang="en-US"/>
          </a:p>
        </p:txBody>
      </p:sp>
    </p:spTree>
    <p:extLst>
      <p:ext uri="{BB962C8B-B14F-4D97-AF65-F5344CB8AC3E}">
        <p14:creationId xmlns:p14="http://schemas.microsoft.com/office/powerpoint/2010/main" val="3946956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15</a:t>
            </a:fld>
            <a:endParaRPr lang="zh-CN" altLang="en-US"/>
          </a:p>
        </p:txBody>
      </p:sp>
    </p:spTree>
    <p:extLst>
      <p:ext uri="{BB962C8B-B14F-4D97-AF65-F5344CB8AC3E}">
        <p14:creationId xmlns:p14="http://schemas.microsoft.com/office/powerpoint/2010/main" val="1689231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这是我今天答辩内容的一个目录，接下来我会从研究背景、相关工作、研究内容、实验分析与总结展望五个部分来介绍我的论文工作。</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16</a:t>
            </a:fld>
            <a:endParaRPr lang="zh-CN" altLang="en-US"/>
          </a:p>
        </p:txBody>
      </p:sp>
    </p:spTree>
    <p:extLst>
      <p:ext uri="{BB962C8B-B14F-4D97-AF65-F5344CB8AC3E}">
        <p14:creationId xmlns:p14="http://schemas.microsoft.com/office/powerpoint/2010/main" val="3511674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17</a:t>
            </a:fld>
            <a:endParaRPr lang="zh-CN" altLang="en-US"/>
          </a:p>
        </p:txBody>
      </p:sp>
    </p:spTree>
    <p:extLst>
      <p:ext uri="{BB962C8B-B14F-4D97-AF65-F5344CB8AC3E}">
        <p14:creationId xmlns:p14="http://schemas.microsoft.com/office/powerpoint/2010/main" val="1037380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18</a:t>
            </a:fld>
            <a:endParaRPr lang="zh-CN" altLang="en-US"/>
          </a:p>
        </p:txBody>
      </p:sp>
    </p:spTree>
    <p:extLst>
      <p:ext uri="{BB962C8B-B14F-4D97-AF65-F5344CB8AC3E}">
        <p14:creationId xmlns:p14="http://schemas.microsoft.com/office/powerpoint/2010/main" val="313737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19</a:t>
            </a:fld>
            <a:endParaRPr lang="zh-CN" altLang="en-US"/>
          </a:p>
        </p:txBody>
      </p:sp>
    </p:spTree>
    <p:extLst>
      <p:ext uri="{BB962C8B-B14F-4D97-AF65-F5344CB8AC3E}">
        <p14:creationId xmlns:p14="http://schemas.microsoft.com/office/powerpoint/2010/main" val="304843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这是我今天答辩内容的一个目录，接下来我会从研究背景、相关工作、研究内容、实验分析与总结展望五个部分来介绍我的论文工作。</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a:t>
            </a:fld>
            <a:endParaRPr lang="zh-CN" altLang="en-US"/>
          </a:p>
        </p:txBody>
      </p:sp>
    </p:spTree>
    <p:extLst>
      <p:ext uri="{BB962C8B-B14F-4D97-AF65-F5344CB8AC3E}">
        <p14:creationId xmlns:p14="http://schemas.microsoft.com/office/powerpoint/2010/main" val="303529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20</a:t>
            </a:fld>
            <a:endParaRPr lang="zh-CN" altLang="en-US"/>
          </a:p>
        </p:txBody>
      </p:sp>
    </p:spTree>
    <p:extLst>
      <p:ext uri="{BB962C8B-B14F-4D97-AF65-F5344CB8AC3E}">
        <p14:creationId xmlns:p14="http://schemas.microsoft.com/office/powerpoint/2010/main" val="1314637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21</a:t>
            </a:fld>
            <a:endParaRPr lang="zh-CN" altLang="en-US"/>
          </a:p>
        </p:txBody>
      </p:sp>
    </p:spTree>
    <p:extLst>
      <p:ext uri="{BB962C8B-B14F-4D97-AF65-F5344CB8AC3E}">
        <p14:creationId xmlns:p14="http://schemas.microsoft.com/office/powerpoint/2010/main" val="755191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22</a:t>
            </a:fld>
            <a:endParaRPr lang="zh-CN" altLang="en-US"/>
          </a:p>
        </p:txBody>
      </p:sp>
    </p:spTree>
    <p:extLst>
      <p:ext uri="{BB962C8B-B14F-4D97-AF65-F5344CB8AC3E}">
        <p14:creationId xmlns:p14="http://schemas.microsoft.com/office/powerpoint/2010/main" val="142082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23</a:t>
            </a:fld>
            <a:endParaRPr lang="zh-CN" altLang="en-US"/>
          </a:p>
        </p:txBody>
      </p:sp>
    </p:spTree>
    <p:extLst>
      <p:ext uri="{BB962C8B-B14F-4D97-AF65-F5344CB8AC3E}">
        <p14:creationId xmlns:p14="http://schemas.microsoft.com/office/powerpoint/2010/main" val="515813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24</a:t>
            </a:fld>
            <a:endParaRPr lang="zh-CN" altLang="en-US"/>
          </a:p>
        </p:txBody>
      </p:sp>
    </p:spTree>
    <p:extLst>
      <p:ext uri="{BB962C8B-B14F-4D97-AF65-F5344CB8AC3E}">
        <p14:creationId xmlns:p14="http://schemas.microsoft.com/office/powerpoint/2010/main" val="2518914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25</a:t>
            </a:fld>
            <a:endParaRPr lang="zh-CN" altLang="en-US"/>
          </a:p>
        </p:txBody>
      </p:sp>
    </p:spTree>
    <p:extLst>
      <p:ext uri="{BB962C8B-B14F-4D97-AF65-F5344CB8AC3E}">
        <p14:creationId xmlns:p14="http://schemas.microsoft.com/office/powerpoint/2010/main" val="2311655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26</a:t>
            </a:fld>
            <a:endParaRPr lang="zh-CN" altLang="en-US"/>
          </a:p>
        </p:txBody>
      </p:sp>
    </p:spTree>
    <p:extLst>
      <p:ext uri="{BB962C8B-B14F-4D97-AF65-F5344CB8AC3E}">
        <p14:creationId xmlns:p14="http://schemas.microsoft.com/office/powerpoint/2010/main" val="3060050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27</a:t>
            </a:fld>
            <a:endParaRPr lang="zh-CN" altLang="en-US"/>
          </a:p>
        </p:txBody>
      </p:sp>
    </p:spTree>
    <p:extLst>
      <p:ext uri="{BB962C8B-B14F-4D97-AF65-F5344CB8AC3E}">
        <p14:creationId xmlns:p14="http://schemas.microsoft.com/office/powerpoint/2010/main" val="146618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28</a:t>
            </a:fld>
            <a:endParaRPr lang="zh-CN" altLang="en-US"/>
          </a:p>
        </p:txBody>
      </p:sp>
    </p:spTree>
    <p:extLst>
      <p:ext uri="{BB962C8B-B14F-4D97-AF65-F5344CB8AC3E}">
        <p14:creationId xmlns:p14="http://schemas.microsoft.com/office/powerpoint/2010/main" val="683167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29</a:t>
            </a:fld>
            <a:endParaRPr lang="zh-CN" altLang="en-US"/>
          </a:p>
        </p:txBody>
      </p:sp>
    </p:spTree>
    <p:extLst>
      <p:ext uri="{BB962C8B-B14F-4D97-AF65-F5344CB8AC3E}">
        <p14:creationId xmlns:p14="http://schemas.microsoft.com/office/powerpoint/2010/main" val="106801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近年来，虚拟助手服务开始在人们工作生活中扮演起一个重要的角色</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例如苹果</a:t>
            </a:r>
            <a:r>
              <a:rPr lang="en-US" altLang="zh-CN" sz="1200" kern="1200" dirty="0">
                <a:solidFill>
                  <a:schemeClr val="tx1"/>
                </a:solidFill>
                <a:effectLst/>
                <a:latin typeface="+mn-lt"/>
                <a:ea typeface="+mn-ea"/>
                <a:cs typeface="+mn-cs"/>
              </a:rPr>
              <a:t>Siri</a:t>
            </a:r>
            <a:r>
              <a:rPr lang="zh-CN" altLang="zh-CN" sz="1200" kern="1200" dirty="0">
                <a:solidFill>
                  <a:schemeClr val="tx1"/>
                </a:solidFill>
                <a:effectLst/>
                <a:latin typeface="+mn-lt"/>
                <a:ea typeface="+mn-ea"/>
                <a:cs typeface="+mn-cs"/>
              </a:rPr>
              <a:t>、微软小娜、天猫精灵等。为了</a:t>
            </a:r>
            <a:r>
              <a:rPr lang="zh-CN" altLang="en-US" sz="1200" kern="1200" dirty="0">
                <a:solidFill>
                  <a:schemeClr val="tx1"/>
                </a:solidFill>
                <a:effectLst/>
                <a:latin typeface="+mn-lt"/>
                <a:ea typeface="+mn-ea"/>
                <a:cs typeface="+mn-cs"/>
              </a:rPr>
              <a:t>能</a:t>
            </a:r>
            <a:r>
              <a:rPr lang="zh-CN" altLang="zh-CN" sz="1200" kern="1200" dirty="0">
                <a:solidFill>
                  <a:schemeClr val="tx1"/>
                </a:solidFill>
                <a:effectLst/>
                <a:latin typeface="+mn-lt"/>
                <a:ea typeface="+mn-ea"/>
                <a:cs typeface="+mn-cs"/>
              </a:rPr>
              <a:t>听懂用户说的话，口语理解是</a:t>
            </a:r>
            <a:r>
              <a:rPr lang="zh-CN" altLang="en-US" sz="1200" kern="1200" dirty="0">
                <a:solidFill>
                  <a:schemeClr val="tx1"/>
                </a:solidFill>
                <a:effectLst/>
                <a:latin typeface="+mn-lt"/>
                <a:ea typeface="+mn-ea"/>
                <a:cs typeface="+mn-cs"/>
              </a:rPr>
              <a:t>虚拟助手服务</a:t>
            </a:r>
            <a:r>
              <a:rPr lang="zh-CN" altLang="zh-CN" sz="1200" kern="1200" dirty="0">
                <a:solidFill>
                  <a:schemeClr val="tx1"/>
                </a:solidFill>
                <a:effectLst/>
                <a:latin typeface="+mn-lt"/>
                <a:ea typeface="+mn-ea"/>
                <a:cs typeface="+mn-cs"/>
              </a:rPr>
              <a:t>中不可或缺的一项（关键）技术，它能</a:t>
            </a:r>
            <a:r>
              <a:rPr lang="zh-CN" altLang="en-US" sz="1200" kern="1200" dirty="0">
                <a:solidFill>
                  <a:schemeClr val="tx1"/>
                </a:solidFill>
                <a:effectLst/>
                <a:latin typeface="+mn-lt"/>
                <a:ea typeface="+mn-ea"/>
                <a:cs typeface="+mn-cs"/>
              </a:rPr>
              <a:t>把</a:t>
            </a:r>
            <a:r>
              <a:rPr lang="zh-CN" altLang="zh-CN" sz="1200" kern="1200" dirty="0">
                <a:solidFill>
                  <a:schemeClr val="tx1"/>
                </a:solidFill>
                <a:effectLst/>
                <a:latin typeface="+mn-lt"/>
                <a:ea typeface="+mn-ea"/>
                <a:cs typeface="+mn-cs"/>
              </a:rPr>
              <a:t>用户</a:t>
            </a:r>
            <a:r>
              <a:rPr lang="zh-CN" altLang="en-US" sz="1200" kern="1200" dirty="0">
                <a:solidFill>
                  <a:schemeClr val="tx1"/>
                </a:solidFill>
                <a:effectLst/>
                <a:latin typeface="+mn-lt"/>
                <a:ea typeface="+mn-ea"/>
                <a:cs typeface="+mn-cs"/>
              </a:rPr>
              <a:t>的原始</a:t>
            </a:r>
            <a:r>
              <a:rPr lang="zh-CN" altLang="zh-CN" sz="1200" kern="1200" dirty="0">
                <a:solidFill>
                  <a:schemeClr val="tx1"/>
                </a:solidFill>
                <a:effectLst/>
                <a:latin typeface="+mn-lt"/>
                <a:ea typeface="+mn-ea"/>
                <a:cs typeface="+mn-cs"/>
              </a:rPr>
              <a:t>输入，例如“今天武汉天气怎么样”，解析成计算机可以理解的结构化语义信息。（可以说口语理解是语音识别与对话管理之间的桥梁）口语理解一般可以分作两个具体的子任务，一个是用来获取用户意图、对输入进行归类的意图识别模块，另一个是语义槽填充模块，它用来从文本中抽取意图相关的实体信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比如图中抽取到的歌手</a:t>
            </a:r>
            <a:r>
              <a:rPr lang="zh-CN" altLang="en-US" sz="1200" kern="1200" dirty="0">
                <a:solidFill>
                  <a:schemeClr val="tx1"/>
                </a:solidFill>
                <a:effectLst/>
                <a:latin typeface="+mn-lt"/>
                <a:ea typeface="+mn-ea"/>
                <a:cs typeface="+mn-cs"/>
              </a:rPr>
              <a:t>信息</a:t>
            </a:r>
            <a:r>
              <a:rPr lang="zh-CN" altLang="zh-CN" sz="1200" kern="1200" dirty="0">
                <a:solidFill>
                  <a:schemeClr val="tx1"/>
                </a:solidFill>
                <a:effectLst/>
                <a:latin typeface="+mn-lt"/>
                <a:ea typeface="+mn-ea"/>
                <a:cs typeface="+mn-cs"/>
              </a:rPr>
              <a:t>和歌曲信息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针对口语理解技术的研究由来已久</a:t>
            </a:r>
            <a:r>
              <a:rPr lang="zh-CN" altLang="en-US"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a:t>
            </a:fld>
            <a:endParaRPr lang="zh-CN" altLang="en-US"/>
          </a:p>
        </p:txBody>
      </p:sp>
    </p:spTree>
    <p:extLst>
      <p:ext uri="{BB962C8B-B14F-4D97-AF65-F5344CB8AC3E}">
        <p14:creationId xmlns:p14="http://schemas.microsoft.com/office/powerpoint/2010/main" val="390036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30</a:t>
            </a:fld>
            <a:endParaRPr lang="zh-CN" altLang="en-US"/>
          </a:p>
        </p:txBody>
      </p:sp>
    </p:spTree>
    <p:extLst>
      <p:ext uri="{BB962C8B-B14F-4D97-AF65-F5344CB8AC3E}">
        <p14:creationId xmlns:p14="http://schemas.microsoft.com/office/powerpoint/2010/main" val="3055750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31</a:t>
            </a:fld>
            <a:endParaRPr lang="zh-CN" altLang="en-US"/>
          </a:p>
        </p:txBody>
      </p:sp>
    </p:spTree>
    <p:extLst>
      <p:ext uri="{BB962C8B-B14F-4D97-AF65-F5344CB8AC3E}">
        <p14:creationId xmlns:p14="http://schemas.microsoft.com/office/powerpoint/2010/main" val="143617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32</a:t>
            </a:fld>
            <a:endParaRPr lang="zh-CN" altLang="en-US"/>
          </a:p>
        </p:txBody>
      </p:sp>
    </p:spTree>
    <p:extLst>
      <p:ext uri="{BB962C8B-B14F-4D97-AF65-F5344CB8AC3E}">
        <p14:creationId xmlns:p14="http://schemas.microsoft.com/office/powerpoint/2010/main" val="254645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33</a:t>
            </a:fld>
            <a:endParaRPr lang="zh-CN" altLang="en-US"/>
          </a:p>
        </p:txBody>
      </p:sp>
    </p:spTree>
    <p:extLst>
      <p:ext uri="{BB962C8B-B14F-4D97-AF65-F5344CB8AC3E}">
        <p14:creationId xmlns:p14="http://schemas.microsoft.com/office/powerpoint/2010/main" val="1474675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34</a:t>
            </a:fld>
            <a:endParaRPr lang="zh-CN" altLang="en-US"/>
          </a:p>
        </p:txBody>
      </p:sp>
    </p:spTree>
    <p:extLst>
      <p:ext uri="{BB962C8B-B14F-4D97-AF65-F5344CB8AC3E}">
        <p14:creationId xmlns:p14="http://schemas.microsoft.com/office/powerpoint/2010/main" val="2748789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35</a:t>
            </a:fld>
            <a:endParaRPr lang="zh-CN" altLang="en-US"/>
          </a:p>
        </p:txBody>
      </p:sp>
    </p:spTree>
    <p:extLst>
      <p:ext uri="{BB962C8B-B14F-4D97-AF65-F5344CB8AC3E}">
        <p14:creationId xmlns:p14="http://schemas.microsoft.com/office/powerpoint/2010/main" val="1348706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这是我今天答辩内容的一个目录，接下来我会从研究背景、相关工作、研究内容、实验分析与总结展望五个部分来介绍我的论文工作。</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36</a:t>
            </a:fld>
            <a:endParaRPr lang="zh-CN" altLang="en-US"/>
          </a:p>
        </p:txBody>
      </p:sp>
    </p:spTree>
    <p:extLst>
      <p:ext uri="{BB962C8B-B14F-4D97-AF65-F5344CB8AC3E}">
        <p14:creationId xmlns:p14="http://schemas.microsoft.com/office/powerpoint/2010/main" val="1892307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37</a:t>
            </a:fld>
            <a:endParaRPr lang="zh-CN" altLang="en-US"/>
          </a:p>
        </p:txBody>
      </p:sp>
    </p:spTree>
    <p:extLst>
      <p:ext uri="{BB962C8B-B14F-4D97-AF65-F5344CB8AC3E}">
        <p14:creationId xmlns:p14="http://schemas.microsoft.com/office/powerpoint/2010/main" val="3449518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38</a:t>
            </a:fld>
            <a:endParaRPr lang="zh-CN" altLang="en-US"/>
          </a:p>
        </p:txBody>
      </p:sp>
    </p:spTree>
    <p:extLst>
      <p:ext uri="{BB962C8B-B14F-4D97-AF65-F5344CB8AC3E}">
        <p14:creationId xmlns:p14="http://schemas.microsoft.com/office/powerpoint/2010/main" val="2520981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最后是总结和展望部分。</a:t>
            </a:r>
          </a:p>
          <a:p>
            <a:r>
              <a:rPr lang="zh-CN" altLang="zh-CN" sz="1200" kern="1200" dirty="0">
                <a:solidFill>
                  <a:schemeClr val="tx1"/>
                </a:solidFill>
                <a:effectLst/>
                <a:latin typeface="+mn-lt"/>
                <a:ea typeface="+mn-ea"/>
                <a:cs typeface="+mn-cs"/>
              </a:rPr>
              <a:t>首先，本文针对</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任务中广泛存在的数据稀缺问题，将变分自编码器应用到了口语理解领域，利用</a:t>
            </a:r>
            <a:r>
              <a:rPr lang="en-US" altLang="zh-CN" sz="1200" kern="1200" dirty="0">
                <a:solidFill>
                  <a:schemeClr val="tx1"/>
                </a:solidFill>
                <a:effectLst/>
                <a:latin typeface="+mn-lt"/>
                <a:ea typeface="+mn-ea"/>
                <a:cs typeface="+mn-cs"/>
              </a:rPr>
              <a:t>VAE</a:t>
            </a:r>
            <a:r>
              <a:rPr lang="zh-CN" altLang="zh-CN" sz="1200" kern="1200" dirty="0">
                <a:solidFill>
                  <a:schemeClr val="tx1"/>
                </a:solidFill>
                <a:effectLst/>
                <a:latin typeface="+mn-lt"/>
                <a:ea typeface="+mn-ea"/>
                <a:cs typeface="+mn-cs"/>
              </a:rPr>
              <a:t>在复杂分布上优秀的特征学习能力，提出一个适用于</a:t>
            </a:r>
            <a:r>
              <a:rPr lang="en-US" altLang="zh-CN" sz="1200" kern="1200" dirty="0">
                <a:solidFill>
                  <a:schemeClr val="tx1"/>
                </a:solidFill>
                <a:effectLst/>
                <a:latin typeface="+mn-lt"/>
                <a:ea typeface="+mn-ea"/>
                <a:cs typeface="+mn-cs"/>
              </a:rPr>
              <a:t>SLU</a:t>
            </a:r>
            <a:r>
              <a:rPr lang="zh-CN" altLang="zh-CN" sz="1200" kern="1200" dirty="0">
                <a:solidFill>
                  <a:schemeClr val="tx1"/>
                </a:solidFill>
                <a:effectLst/>
                <a:latin typeface="+mn-lt"/>
                <a:ea typeface="+mn-ea"/>
                <a:cs typeface="+mn-cs"/>
              </a:rPr>
              <a:t>任务的数据增强方案</a:t>
            </a:r>
            <a:r>
              <a:rPr lang="en-US" altLang="zh-CN" sz="1200" kern="1200" dirty="0">
                <a:solidFill>
                  <a:schemeClr val="tx1"/>
                </a:solidFill>
                <a:effectLst/>
                <a:latin typeface="+mn-lt"/>
                <a:ea typeface="+mn-ea"/>
                <a:cs typeface="+mn-cs"/>
              </a:rPr>
              <a:t>VAE-JLU</a:t>
            </a:r>
            <a:r>
              <a:rPr lang="zh-CN" altLang="zh-CN" sz="1200" kern="1200" dirty="0">
                <a:solidFill>
                  <a:schemeClr val="tx1"/>
                </a:solidFill>
                <a:effectLst/>
                <a:latin typeface="+mn-lt"/>
                <a:ea typeface="+mn-ea"/>
                <a:cs typeface="+mn-cs"/>
              </a:rPr>
              <a:t>模型。其次，在</a:t>
            </a:r>
            <a:r>
              <a:rPr lang="en-US" altLang="zh-CN" sz="1200" kern="1200" dirty="0">
                <a:solidFill>
                  <a:schemeClr val="tx1"/>
                </a:solidFill>
                <a:effectLst/>
                <a:latin typeface="+mn-lt"/>
                <a:ea typeface="+mn-ea"/>
                <a:cs typeface="+mn-cs"/>
              </a:rPr>
              <a:t>VAE-JLU</a:t>
            </a:r>
            <a:r>
              <a:rPr lang="zh-CN" altLang="zh-CN" sz="1200" kern="1200" dirty="0">
                <a:solidFill>
                  <a:schemeClr val="tx1"/>
                </a:solidFill>
                <a:effectLst/>
                <a:latin typeface="+mn-lt"/>
                <a:ea typeface="+mn-ea"/>
                <a:cs typeface="+mn-cs"/>
              </a:rPr>
              <a:t>模型基础上对结构进行了改进，引入了单词级别的隐变量采样和半监督分类器，提出一个用来做半监督联合语义提取的模型</a:t>
            </a:r>
            <a:r>
              <a:rPr lang="en-US" altLang="zh-CN" sz="1200" kern="1200" dirty="0">
                <a:solidFill>
                  <a:schemeClr val="tx1"/>
                </a:solidFill>
                <a:effectLst/>
                <a:latin typeface="+mn-lt"/>
                <a:ea typeface="+mn-ea"/>
                <a:cs typeface="+mn-cs"/>
              </a:rPr>
              <a:t>SSVAE-JLU</a:t>
            </a:r>
            <a:r>
              <a:rPr lang="zh-CN" altLang="zh-CN" sz="1200" kern="1200" dirty="0">
                <a:solidFill>
                  <a:schemeClr val="tx1"/>
                </a:solidFill>
                <a:effectLst/>
                <a:latin typeface="+mn-lt"/>
                <a:ea typeface="+mn-ea"/>
                <a:cs typeface="+mn-cs"/>
              </a:rPr>
              <a:t>。最后，实验结果表明，利用</a:t>
            </a:r>
            <a:r>
              <a:rPr lang="en-US" altLang="zh-CN" sz="1200" kern="1200" dirty="0">
                <a:solidFill>
                  <a:schemeClr val="tx1"/>
                </a:solidFill>
                <a:effectLst/>
                <a:latin typeface="+mn-lt"/>
                <a:ea typeface="+mn-ea"/>
                <a:cs typeface="+mn-cs"/>
              </a:rPr>
              <a:t>VAE-JLU</a:t>
            </a:r>
            <a:r>
              <a:rPr lang="zh-CN" altLang="zh-CN" sz="1200" kern="1200" dirty="0">
                <a:solidFill>
                  <a:schemeClr val="tx1"/>
                </a:solidFill>
                <a:effectLst/>
                <a:latin typeface="+mn-lt"/>
                <a:ea typeface="+mn-ea"/>
                <a:cs typeface="+mn-cs"/>
              </a:rPr>
              <a:t>模型能够生成接近真实样本的语料，使用该模型进行数据增强后，口语理解的表现</a:t>
            </a:r>
            <a:r>
              <a:rPr lang="zh-CN" altLang="en-US" sz="1200" kern="1200" dirty="0">
                <a:solidFill>
                  <a:schemeClr val="tx1"/>
                </a:solidFill>
                <a:effectLst/>
                <a:latin typeface="+mn-lt"/>
                <a:ea typeface="+mn-ea"/>
                <a:cs typeface="+mn-cs"/>
              </a:rPr>
              <a:t>也</a:t>
            </a:r>
            <a:r>
              <a:rPr lang="zh-CN" altLang="zh-CN" sz="1200" kern="1200" dirty="0">
                <a:solidFill>
                  <a:schemeClr val="tx1"/>
                </a:solidFill>
                <a:effectLst/>
                <a:latin typeface="+mn-lt"/>
                <a:ea typeface="+mn-ea"/>
                <a:cs typeface="+mn-cs"/>
              </a:rPr>
              <a:t>要优于使用</a:t>
            </a:r>
            <a:r>
              <a:rPr lang="zh-CN" altLang="en-US" sz="1200" kern="1200" dirty="0">
                <a:solidFill>
                  <a:schemeClr val="tx1"/>
                </a:solidFill>
                <a:effectLst/>
                <a:latin typeface="+mn-lt"/>
                <a:ea typeface="+mn-ea"/>
                <a:cs typeface="+mn-cs"/>
              </a:rPr>
              <a:t>原始</a:t>
            </a:r>
            <a:r>
              <a:rPr lang="zh-CN" altLang="zh-CN" sz="1200" kern="1200" dirty="0">
                <a:solidFill>
                  <a:schemeClr val="tx1"/>
                </a:solidFill>
                <a:effectLst/>
                <a:latin typeface="+mn-lt"/>
                <a:ea typeface="+mn-ea"/>
                <a:cs typeface="+mn-cs"/>
              </a:rPr>
              <a:t>数据集的模型，这个提升在数据稀缺的场景下比较显著。同时，</a:t>
            </a:r>
            <a:r>
              <a:rPr lang="zh-CN" altLang="en-US" sz="1200" kern="1200" dirty="0">
                <a:solidFill>
                  <a:schemeClr val="tx1"/>
                </a:solidFill>
                <a:effectLst/>
                <a:latin typeface="+mn-lt"/>
                <a:ea typeface="+mn-ea"/>
                <a:cs typeface="+mn-cs"/>
              </a:rPr>
              <a:t>本文的半监督</a:t>
            </a:r>
            <a:r>
              <a:rPr lang="zh-CN" altLang="zh-CN" sz="1200" kern="1200" dirty="0">
                <a:solidFill>
                  <a:schemeClr val="tx1"/>
                </a:solidFill>
                <a:effectLst/>
                <a:latin typeface="+mn-lt"/>
                <a:ea typeface="+mn-ea"/>
                <a:cs typeface="+mn-cs"/>
              </a:rPr>
              <a:t>模</a:t>
            </a:r>
            <a:r>
              <a:rPr lang="zh-CN" altLang="en-US" sz="1200" kern="1200" dirty="0">
                <a:solidFill>
                  <a:schemeClr val="tx1"/>
                </a:solidFill>
                <a:effectLst/>
                <a:latin typeface="+mn-lt"/>
                <a:ea typeface="+mn-ea"/>
                <a:cs typeface="+mn-cs"/>
              </a:rPr>
              <a:t>联合语义提取</a:t>
            </a:r>
            <a:r>
              <a:rPr lang="zh-CN" altLang="zh-CN" sz="1200" kern="1200" dirty="0">
                <a:solidFill>
                  <a:schemeClr val="tx1"/>
                </a:solidFill>
                <a:effectLst/>
                <a:latin typeface="+mn-lt"/>
                <a:ea typeface="+mn-ea"/>
                <a:cs typeface="+mn-cs"/>
              </a:rPr>
              <a:t>型</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相较于纯粹的半监督序列标注模型，</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槽填充</a:t>
            </a:r>
            <a:r>
              <a:rPr lang="zh-CN" altLang="en-US" sz="1200" kern="1200" dirty="0">
                <a:solidFill>
                  <a:schemeClr val="tx1"/>
                </a:solidFill>
                <a:effectLst/>
                <a:latin typeface="+mn-lt"/>
                <a:ea typeface="+mn-ea"/>
                <a:cs typeface="+mn-cs"/>
              </a:rPr>
              <a:t>效果上</a:t>
            </a:r>
            <a:r>
              <a:rPr lang="zh-CN" altLang="zh-CN" sz="1200" kern="1200" dirty="0">
                <a:solidFill>
                  <a:schemeClr val="tx1"/>
                </a:solidFill>
                <a:effectLst/>
                <a:latin typeface="+mn-lt"/>
                <a:ea typeface="+mn-ea"/>
                <a:cs typeface="+mn-cs"/>
              </a:rPr>
              <a:t>有一定提升。</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在今后的研究工作中，</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39</a:t>
            </a:fld>
            <a:endParaRPr lang="zh-CN" altLang="en-US"/>
          </a:p>
        </p:txBody>
      </p:sp>
    </p:spTree>
    <p:extLst>
      <p:ext uri="{BB962C8B-B14F-4D97-AF65-F5344CB8AC3E}">
        <p14:creationId xmlns:p14="http://schemas.microsoft.com/office/powerpoint/2010/main" val="881656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针对口语理解技术的研究由来已久，最早人们使用规则方法来机械地抽取文本信息，但由于规则方法存在适应性差、专业要求高、维护困难等缺点，很快它就被机器学习方法所取代。在机器学习中，意图识别通常被视为文本分类问题，可以通过支持向量机、最大熵模型等方法进行处理；而语义槽填充任务可以看做序列标注或机器翻译问题，通常使用条件随机场等方法来完成填充任务。</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目前传统机器学习方法的最好实验结果是</a:t>
            </a:r>
            <a:r>
              <a:rPr lang="en-US" altLang="zh-CN" sz="1200" kern="1200" dirty="0">
                <a:solidFill>
                  <a:schemeClr val="tx1"/>
                </a:solidFill>
                <a:effectLst/>
                <a:latin typeface="+mn-lt"/>
                <a:ea typeface="+mn-ea"/>
                <a:cs typeface="+mn-cs"/>
              </a:rPr>
              <a:t>07</a:t>
            </a:r>
            <a:r>
              <a:rPr lang="zh-CN" altLang="zh-CN" sz="1200" kern="1200" dirty="0">
                <a:solidFill>
                  <a:schemeClr val="tx1"/>
                </a:solidFill>
                <a:effectLst/>
                <a:latin typeface="+mn-lt"/>
                <a:ea typeface="+mn-ea"/>
                <a:cs typeface="+mn-cs"/>
              </a:rPr>
              <a:t>年提出的一个</a:t>
            </a:r>
            <a:r>
              <a:rPr lang="en-US" altLang="zh-CN" sz="1200" kern="1200" dirty="0">
                <a:solidFill>
                  <a:schemeClr val="tx1"/>
                </a:solidFill>
                <a:effectLst/>
                <a:latin typeface="+mn-lt"/>
                <a:ea typeface="+mn-ea"/>
                <a:cs typeface="+mn-cs"/>
              </a:rPr>
              <a:t>CRF</a:t>
            </a:r>
            <a:r>
              <a:rPr lang="zh-CN" altLang="zh-CN" sz="1200" kern="1200" dirty="0">
                <a:solidFill>
                  <a:schemeClr val="tx1"/>
                </a:solidFill>
                <a:effectLst/>
                <a:latin typeface="+mn-lt"/>
                <a:ea typeface="+mn-ea"/>
                <a:cs typeface="+mn-cs"/>
              </a:rPr>
              <a:t>模型，它在</a:t>
            </a:r>
            <a:r>
              <a:rPr lang="en-US" altLang="zh-CN" sz="1200" kern="1200" dirty="0">
                <a:solidFill>
                  <a:schemeClr val="tx1"/>
                </a:solidFill>
                <a:effectLst/>
                <a:latin typeface="+mn-lt"/>
                <a:ea typeface="+mn-ea"/>
                <a:cs typeface="+mn-cs"/>
              </a:rPr>
              <a:t>ATIS</a:t>
            </a:r>
            <a:r>
              <a:rPr lang="zh-CN" altLang="zh-CN" sz="1200" kern="1200" dirty="0">
                <a:solidFill>
                  <a:schemeClr val="tx1"/>
                </a:solidFill>
                <a:effectLst/>
                <a:latin typeface="+mn-lt"/>
                <a:ea typeface="+mn-ea"/>
                <a:cs typeface="+mn-cs"/>
              </a:rPr>
              <a:t>数据集上可以取得</a:t>
            </a:r>
            <a:r>
              <a:rPr lang="en-US" altLang="zh-CN" sz="1200" kern="1200" dirty="0">
                <a:solidFill>
                  <a:schemeClr val="tx1"/>
                </a:solidFill>
                <a:effectLst/>
                <a:latin typeface="+mn-lt"/>
                <a:ea typeface="+mn-ea"/>
                <a:cs typeface="+mn-cs"/>
              </a:rPr>
              <a:t>92.94</a:t>
            </a:r>
            <a:r>
              <a:rPr lang="zh-CN" altLang="zh-CN" sz="1200" kern="1200" dirty="0">
                <a:solidFill>
                  <a:schemeClr val="tx1"/>
                </a:solidFill>
                <a:effectLst/>
                <a:latin typeface="+mn-lt"/>
                <a:ea typeface="+mn-ea"/>
                <a:cs typeface="+mn-cs"/>
              </a:rPr>
              <a:t>的槽填充</a:t>
            </a:r>
            <a:r>
              <a:rPr lang="en-US" altLang="zh-CN" sz="1200" kern="1200" dirty="0">
                <a:solidFill>
                  <a:schemeClr val="tx1"/>
                </a:solidFill>
                <a:effectLst/>
                <a:latin typeface="+mn-lt"/>
                <a:ea typeface="+mn-ea"/>
                <a:cs typeface="+mn-cs"/>
              </a:rPr>
              <a:t>F1</a:t>
            </a:r>
            <a:r>
              <a:rPr lang="zh-CN" altLang="zh-CN" sz="1200" kern="1200" dirty="0">
                <a:solidFill>
                  <a:schemeClr val="tx1"/>
                </a:solidFill>
                <a:effectLst/>
                <a:latin typeface="+mn-lt"/>
                <a:ea typeface="+mn-ea"/>
                <a:cs typeface="+mn-cs"/>
              </a:rPr>
              <a:t>分数</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年开始</a:t>
            </a:r>
            <a:r>
              <a:rPr lang="zh-CN" altLang="en-US" sz="1200" kern="1200" dirty="0">
                <a:solidFill>
                  <a:schemeClr val="tx1"/>
                </a:solidFill>
                <a:effectLst/>
                <a:latin typeface="+mn-lt"/>
                <a:ea typeface="+mn-ea"/>
                <a:cs typeface="+mn-cs"/>
              </a:rPr>
              <a:t>，循环神经网络</a:t>
            </a:r>
            <a:r>
              <a:rPr lang="zh-CN" altLang="zh-CN" sz="1200" kern="1200" dirty="0">
                <a:solidFill>
                  <a:schemeClr val="tx1"/>
                </a:solidFill>
                <a:effectLst/>
                <a:latin typeface="+mn-lt"/>
                <a:ea typeface="+mn-ea"/>
                <a:cs typeface="+mn-cs"/>
              </a:rPr>
              <a:t>被用</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槽填充</a:t>
            </a:r>
            <a:r>
              <a:rPr lang="zh-CN" altLang="en-US" sz="1200" kern="1200" dirty="0">
                <a:solidFill>
                  <a:schemeClr val="tx1"/>
                </a:solidFill>
                <a:effectLst/>
                <a:latin typeface="+mn-lt"/>
                <a:ea typeface="+mn-ea"/>
                <a:cs typeface="+mn-cs"/>
              </a:rPr>
              <a:t>任务中</a:t>
            </a:r>
            <a:r>
              <a:rPr lang="zh-CN" altLang="zh-CN" sz="1200" kern="1200" dirty="0">
                <a:solidFill>
                  <a:schemeClr val="tx1"/>
                </a:solidFill>
                <a:effectLst/>
                <a:latin typeface="+mn-lt"/>
                <a:ea typeface="+mn-ea"/>
                <a:cs typeface="+mn-cs"/>
              </a:rPr>
              <a:t>，基于深度学习的方法</a:t>
            </a:r>
            <a:r>
              <a:rPr lang="zh-CN" altLang="en-US" sz="1200" kern="1200" dirty="0">
                <a:solidFill>
                  <a:schemeClr val="tx1"/>
                </a:solidFill>
                <a:effectLst/>
                <a:latin typeface="+mn-lt"/>
                <a:ea typeface="+mn-ea"/>
                <a:cs typeface="+mn-cs"/>
              </a:rPr>
              <a:t>也</a:t>
            </a:r>
            <a:r>
              <a:rPr lang="zh-CN" altLang="zh-CN" sz="1200" kern="1200" dirty="0">
                <a:solidFill>
                  <a:schemeClr val="tx1"/>
                </a:solidFill>
                <a:effectLst/>
                <a:latin typeface="+mn-lt"/>
                <a:ea typeface="+mn-ea"/>
                <a:cs typeface="+mn-cs"/>
              </a:rPr>
              <a:t>成为了口语理解任务的主流方法。其中比较大的突破有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个，一是</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GRU</a:t>
            </a:r>
            <a:r>
              <a:rPr lang="zh-CN" altLang="zh-CN" sz="1200" kern="1200" dirty="0">
                <a:solidFill>
                  <a:schemeClr val="tx1"/>
                </a:solidFill>
                <a:effectLst/>
                <a:latin typeface="+mn-lt"/>
                <a:ea typeface="+mn-ea"/>
                <a:cs typeface="+mn-cs"/>
              </a:rPr>
              <a:t>的提出，改善了</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训练时的梯度消失问题；第二个是引入了注意力机制，使模型可以学习到长距离的依赖关系；第三个是</a:t>
            </a:r>
            <a:r>
              <a:rPr lang="en-US" altLang="zh-CN" sz="1200" kern="1200" dirty="0">
                <a:solidFill>
                  <a:schemeClr val="tx1"/>
                </a:solidFill>
                <a:effectLst/>
                <a:latin typeface="+mn-lt"/>
                <a:ea typeface="+mn-ea"/>
                <a:cs typeface="+mn-cs"/>
              </a:rPr>
              <a:t>Slot-Gate</a:t>
            </a:r>
            <a:r>
              <a:rPr lang="zh-CN" altLang="zh-CN" sz="1200" kern="1200" dirty="0">
                <a:solidFill>
                  <a:schemeClr val="tx1"/>
                </a:solidFill>
                <a:effectLst/>
                <a:latin typeface="+mn-lt"/>
                <a:ea typeface="+mn-ea"/>
                <a:cs typeface="+mn-cs"/>
              </a:rPr>
              <a:t>结构的提出，建立起了意图和槽之间的显式关联，使意图识别的结果能够指导语义槽填充，并</a:t>
            </a:r>
            <a:r>
              <a:rPr lang="zh-CN" altLang="en-US" sz="1200" kern="1200" dirty="0">
                <a:solidFill>
                  <a:schemeClr val="tx1"/>
                </a:solidFill>
                <a:effectLst/>
                <a:latin typeface="+mn-lt"/>
                <a:ea typeface="+mn-ea"/>
                <a:cs typeface="+mn-cs"/>
              </a:rPr>
              <a:t>且</a:t>
            </a:r>
            <a:r>
              <a:rPr lang="zh-CN" altLang="zh-CN" sz="1200" kern="1200" dirty="0">
                <a:solidFill>
                  <a:schemeClr val="tx1"/>
                </a:solidFill>
                <a:effectLst/>
                <a:latin typeface="+mn-lt"/>
                <a:ea typeface="+mn-ea"/>
                <a:cs typeface="+mn-cs"/>
              </a:rPr>
              <a:t>取得了目前来说最优的槽填充表现。</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然而，随着研究方法的成熟</a:t>
            </a:r>
            <a:r>
              <a:rPr lang="zh-CN" altLang="en-US"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4</a:t>
            </a:fld>
            <a:endParaRPr lang="zh-CN" altLang="en-US"/>
          </a:p>
        </p:txBody>
      </p:sp>
    </p:spTree>
    <p:extLst>
      <p:ext uri="{BB962C8B-B14F-4D97-AF65-F5344CB8AC3E}">
        <p14:creationId xmlns:p14="http://schemas.microsoft.com/office/powerpoint/2010/main" val="1388562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在今后的研究工作中，本文还有以下几个方向可以改进。一是针对多轮对话或单个句子多意图的场景，可以在本文工作基础上，结合句子边界检测、融合上下文理解等技术来完成完整的口语理解；二是本文模型</a:t>
            </a:r>
            <a:r>
              <a:rPr lang="zh-CN" altLang="en-US" sz="1200" kern="1200" dirty="0">
                <a:solidFill>
                  <a:schemeClr val="tx1"/>
                </a:solidFill>
                <a:effectLst/>
                <a:latin typeface="+mn-lt"/>
                <a:ea typeface="+mn-ea"/>
                <a:cs typeface="+mn-cs"/>
              </a:rPr>
              <a:t>有</a:t>
            </a:r>
            <a:r>
              <a:rPr lang="zh-CN" altLang="zh-CN" sz="1200" kern="1200" dirty="0">
                <a:solidFill>
                  <a:schemeClr val="tx1"/>
                </a:solidFill>
                <a:effectLst/>
                <a:latin typeface="+mn-lt"/>
                <a:ea typeface="+mn-ea"/>
                <a:cs typeface="+mn-cs"/>
              </a:rPr>
              <a:t>多个编码网络和采样过程，在取得一定效果提升的同时，也带来了不少时间空间上的开销，因此本文工作目前应用价值较大的场景主要集中在标注数据获取成本较高的领域，对于其他场景下的应用还需要进行进一步的结构优化。最后，</a:t>
            </a:r>
            <a:r>
              <a:rPr lang="zh-CN" altLang="en-US" sz="1200" kern="1200" dirty="0">
                <a:solidFill>
                  <a:schemeClr val="tx1"/>
                </a:solidFill>
                <a:effectLst/>
                <a:latin typeface="+mn-lt"/>
                <a:ea typeface="+mn-ea"/>
                <a:cs typeface="+mn-cs"/>
              </a:rPr>
              <a:t>还可以</a:t>
            </a:r>
            <a:r>
              <a:rPr lang="zh-CN" altLang="zh-CN" sz="1200" kern="1200" dirty="0">
                <a:solidFill>
                  <a:schemeClr val="tx1"/>
                </a:solidFill>
                <a:effectLst/>
                <a:latin typeface="+mn-lt"/>
                <a:ea typeface="+mn-ea"/>
                <a:cs typeface="+mn-cs"/>
              </a:rPr>
              <a:t>在本文工作基础上，设计一个</a:t>
            </a:r>
            <a:r>
              <a:rPr lang="zh-CN" altLang="en-US" sz="1200" kern="1200" dirty="0">
                <a:solidFill>
                  <a:schemeClr val="tx1"/>
                </a:solidFill>
                <a:effectLst/>
                <a:latin typeface="+mn-lt"/>
                <a:ea typeface="+mn-ea"/>
                <a:cs typeface="+mn-cs"/>
              </a:rPr>
              <a:t>更加</a:t>
            </a:r>
            <a:r>
              <a:rPr lang="zh-CN" altLang="zh-CN" sz="1200" kern="1200" dirty="0">
                <a:solidFill>
                  <a:schemeClr val="tx1"/>
                </a:solidFill>
                <a:effectLst/>
                <a:latin typeface="+mn-lt"/>
                <a:ea typeface="+mn-ea"/>
                <a:cs typeface="+mn-cs"/>
              </a:rPr>
              <a:t>良好的结构化形式，来实现更加高效的语义抽取。</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以上就是我</a:t>
            </a:r>
            <a:r>
              <a:rPr lang="zh-CN" altLang="en-US" sz="1200" kern="1200" dirty="0">
                <a:solidFill>
                  <a:schemeClr val="tx1"/>
                </a:solidFill>
                <a:effectLst/>
                <a:latin typeface="+mn-lt"/>
                <a:ea typeface="+mn-ea"/>
                <a:cs typeface="+mn-cs"/>
              </a:rPr>
              <a:t>全部</a:t>
            </a:r>
            <a:r>
              <a:rPr lang="zh-CN" altLang="zh-CN" sz="1200" kern="1200" dirty="0">
                <a:solidFill>
                  <a:schemeClr val="tx1"/>
                </a:solidFill>
                <a:effectLst/>
                <a:latin typeface="+mn-lt"/>
                <a:ea typeface="+mn-ea"/>
                <a:cs typeface="+mn-cs"/>
              </a:rPr>
              <a:t>论文工作的展示，感谢各位评审老师的聆听，接下来还恳请各位老师进行批评指正。</a:t>
            </a: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40</a:t>
            </a:fld>
            <a:endParaRPr lang="zh-CN" altLang="en-US"/>
          </a:p>
        </p:txBody>
      </p:sp>
    </p:spTree>
    <p:extLst>
      <p:ext uri="{BB962C8B-B14F-4D97-AF65-F5344CB8AC3E}">
        <p14:creationId xmlns:p14="http://schemas.microsoft.com/office/powerpoint/2010/main" val="3059106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以上就是我论文工作的展示，感谢各位评审老师的聆听，接下来还恳请各位老师进行批评指正。</a:t>
            </a: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41</a:t>
            </a:fld>
            <a:endParaRPr lang="zh-CN" altLang="en-US"/>
          </a:p>
        </p:txBody>
      </p:sp>
    </p:spTree>
    <p:extLst>
      <p:ext uri="{BB962C8B-B14F-4D97-AF65-F5344CB8AC3E}">
        <p14:creationId xmlns:p14="http://schemas.microsoft.com/office/powerpoint/2010/main" val="118592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这是我今天答辩内容的一个目录，接下来我会从研究背景、相关工作、研究内容、实验分析与总结展望五个部分来介绍我的论文工作。</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5</a:t>
            </a:fld>
            <a:endParaRPr lang="zh-CN" altLang="en-US"/>
          </a:p>
        </p:txBody>
      </p:sp>
    </p:spTree>
    <p:extLst>
      <p:ext uri="{BB962C8B-B14F-4D97-AF65-F5344CB8AC3E}">
        <p14:creationId xmlns:p14="http://schemas.microsoft.com/office/powerpoint/2010/main" val="165770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6</a:t>
            </a:fld>
            <a:endParaRPr lang="zh-CN" altLang="en-US"/>
          </a:p>
        </p:txBody>
      </p:sp>
    </p:spTree>
    <p:extLst>
      <p:ext uri="{BB962C8B-B14F-4D97-AF65-F5344CB8AC3E}">
        <p14:creationId xmlns:p14="http://schemas.microsoft.com/office/powerpoint/2010/main" val="271035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7</a:t>
            </a:fld>
            <a:endParaRPr lang="zh-CN" altLang="en-US"/>
          </a:p>
        </p:txBody>
      </p:sp>
    </p:spTree>
    <p:extLst>
      <p:ext uri="{BB962C8B-B14F-4D97-AF65-F5344CB8AC3E}">
        <p14:creationId xmlns:p14="http://schemas.microsoft.com/office/powerpoint/2010/main" val="249843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8</a:t>
            </a:fld>
            <a:endParaRPr lang="zh-CN" altLang="en-US"/>
          </a:p>
        </p:txBody>
      </p:sp>
    </p:spTree>
    <p:extLst>
      <p:ext uri="{BB962C8B-B14F-4D97-AF65-F5344CB8AC3E}">
        <p14:creationId xmlns:p14="http://schemas.microsoft.com/office/powerpoint/2010/main" val="390881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由于数据问题在</a:t>
            </a:r>
            <a:r>
              <a:rPr lang="en-US" altLang="zh-CN" sz="1200" kern="1200" dirty="0">
                <a:solidFill>
                  <a:schemeClr val="tx1"/>
                </a:solidFill>
                <a:effectLst/>
                <a:latin typeface="+mn-lt"/>
                <a:ea typeface="+mn-ea"/>
                <a:cs typeface="+mn-cs"/>
              </a:rPr>
              <a:t>NLP</a:t>
            </a:r>
            <a:r>
              <a:rPr lang="zh-CN" altLang="zh-CN" sz="1200" kern="1200" dirty="0">
                <a:solidFill>
                  <a:schemeClr val="tx1"/>
                </a:solidFill>
                <a:effectLst/>
                <a:latin typeface="+mn-lt"/>
                <a:ea typeface="+mn-ea"/>
                <a:cs typeface="+mn-cs"/>
              </a:rPr>
              <a:t>中是广泛存在的，（因此也有一些相关的研究工作。）（目前）主流的解决方案主要</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四种技术路线。一是对</a:t>
            </a:r>
            <a:r>
              <a:rPr lang="zh-CN" altLang="en-US" sz="1200" kern="1200" dirty="0">
                <a:solidFill>
                  <a:schemeClr val="tx1"/>
                </a:solidFill>
                <a:effectLst/>
                <a:latin typeface="+mn-lt"/>
                <a:ea typeface="+mn-ea"/>
                <a:cs typeface="+mn-cs"/>
              </a:rPr>
              <a:t>现有</a:t>
            </a:r>
            <a:r>
              <a:rPr lang="zh-CN" altLang="zh-CN" sz="1200" kern="1200" dirty="0">
                <a:solidFill>
                  <a:schemeClr val="tx1"/>
                </a:solidFill>
                <a:effectLst/>
                <a:latin typeface="+mn-lt"/>
                <a:ea typeface="+mn-ea"/>
                <a:cs typeface="+mn-cs"/>
              </a:rPr>
              <a:t>的标注数据进行数据增强，生成一些接近真实语料的合成语料；二是在标注成本较高的领域，使用少量标注数据和大量的无标注数据进行半监督学习；三是</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等正则化技巧，来降低模型过拟合的可能。除此之外，还有近年比较流行的迁移学习方案，它</a:t>
            </a:r>
            <a:r>
              <a:rPr lang="zh-CN" altLang="en-US" sz="1200" kern="1200" dirty="0">
                <a:solidFill>
                  <a:schemeClr val="tx1"/>
                </a:solidFill>
                <a:effectLst/>
                <a:latin typeface="+mn-lt"/>
                <a:ea typeface="+mn-ea"/>
                <a:cs typeface="+mn-cs"/>
              </a:rPr>
              <a:t>能够</a:t>
            </a:r>
            <a:r>
              <a:rPr lang="zh-CN" altLang="zh-CN" sz="1200" kern="1200" dirty="0">
                <a:solidFill>
                  <a:schemeClr val="tx1"/>
                </a:solidFill>
                <a:effectLst/>
                <a:latin typeface="+mn-lt"/>
                <a:ea typeface="+mn-ea"/>
                <a:cs typeface="+mn-cs"/>
              </a:rPr>
              <a:t>利用其他领域学习到</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特征来提高模型泛化能力。为了能够更为直接地解决数据问题，本文的研究工作主要是针对前两种方案开展的</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第一种数据增强方案，关于它的研究</a:t>
            </a:r>
            <a:r>
              <a:rPr lang="zh-CN" altLang="en-US"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1101410-6C15-4D5A-8C58-45F0BF97249F}" type="slidenum">
              <a:rPr lang="zh-CN" altLang="en-US" smtClean="0"/>
              <a:t>9</a:t>
            </a:fld>
            <a:endParaRPr lang="zh-CN" altLang="en-US"/>
          </a:p>
        </p:txBody>
      </p:sp>
    </p:spTree>
    <p:extLst>
      <p:ext uri="{BB962C8B-B14F-4D97-AF65-F5344CB8AC3E}">
        <p14:creationId xmlns:p14="http://schemas.microsoft.com/office/powerpoint/2010/main" val="42569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53D88-6032-D149-AD55-8FEC67FEF18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024DCFB-D56E-AD48-B7F6-577BCCEA2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00048DB-853D-C94B-BA4D-B79DBE324403}"/>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5" name="页脚占位符 4">
            <a:extLst>
              <a:ext uri="{FF2B5EF4-FFF2-40B4-BE49-F238E27FC236}">
                <a16:creationId xmlns:a16="http://schemas.microsoft.com/office/drawing/2014/main" id="{8451963C-1F50-4046-92E9-E6393B63331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94CF6F-9865-0644-B5A8-6755F44EC836}"/>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346856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D39DF-9267-C348-AFA7-62A54932C6D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1545D6D-B2A0-CA4C-ADC6-0470B2675755}"/>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673CAD6-1ACE-CF46-BF2F-A212B340A9E6}"/>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5" name="页脚占位符 4">
            <a:extLst>
              <a:ext uri="{FF2B5EF4-FFF2-40B4-BE49-F238E27FC236}">
                <a16:creationId xmlns:a16="http://schemas.microsoft.com/office/drawing/2014/main" id="{B90900D0-5A53-6048-8BA1-84578F136AB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66BE563-92C7-714C-8888-386EA85A866D}"/>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11390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A891C2C-998F-FB44-894F-F5CA982148E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DA35880-B2C4-4849-A7BC-C0E8294110F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82D781A-98CA-E243-BF18-B86C3C2E57B0}"/>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5" name="页脚占位符 4">
            <a:extLst>
              <a:ext uri="{FF2B5EF4-FFF2-40B4-BE49-F238E27FC236}">
                <a16:creationId xmlns:a16="http://schemas.microsoft.com/office/drawing/2014/main" id="{42A16F0C-B843-8346-A89F-223EE9AAF52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82E4D96-0A51-BE44-8049-B7C0F31A08D4}"/>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775339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2B2DD-4913-7544-97DC-3AC92303E95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7B5A943-A0A2-AE43-B2D1-FE1B8BF2EC1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BD358C0-3A83-6D48-823E-246D0A328277}"/>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5" name="页脚占位符 4">
            <a:extLst>
              <a:ext uri="{FF2B5EF4-FFF2-40B4-BE49-F238E27FC236}">
                <a16:creationId xmlns:a16="http://schemas.microsoft.com/office/drawing/2014/main" id="{A80BD7F1-0087-7243-859C-F560C872BDC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8395426-4EBE-264C-80B0-25CA726912CD}"/>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3052329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473-682E-1341-809A-F8F87941BF2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DDBAF40-68D3-D34B-91CF-9298B6584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16A5A02-0586-A943-9501-BB1354E3DBD8}"/>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5" name="页脚占位符 4">
            <a:extLst>
              <a:ext uri="{FF2B5EF4-FFF2-40B4-BE49-F238E27FC236}">
                <a16:creationId xmlns:a16="http://schemas.microsoft.com/office/drawing/2014/main" id="{BEEEB31B-D9AB-BB48-9F92-2B66D0BB5F8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D6CD32F-9549-5647-A69F-C9AE8355E23A}"/>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167751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AF2F7-1C29-5143-AF0C-DE15D534236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F6F163A-010A-7244-AA82-2415F30690C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625405F-E5D7-424D-AB4B-B79A332FD90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B2EEEE6-F30F-5346-A2B3-6BFE27C0C3CE}"/>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6" name="页脚占位符 5">
            <a:extLst>
              <a:ext uri="{FF2B5EF4-FFF2-40B4-BE49-F238E27FC236}">
                <a16:creationId xmlns:a16="http://schemas.microsoft.com/office/drawing/2014/main" id="{9BA89B31-CCF6-184F-9F26-4BAD41743D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AED2450-0402-854E-82C5-F36FC55E8FF7}"/>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105158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C7D92-6078-A74B-A476-B2BC8006CA9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06AB97E-87DF-A94C-B24C-9E343A046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AE9B9C9-5478-B14B-A0BD-331AA228447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1C77FC-DDA8-EC41-842E-90D208FDC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1D02205-12F2-B84B-A5A0-1F22C9B031E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58E6BE2-337C-FA45-8411-C6D41D796122}"/>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8" name="页脚占位符 7">
            <a:extLst>
              <a:ext uri="{FF2B5EF4-FFF2-40B4-BE49-F238E27FC236}">
                <a16:creationId xmlns:a16="http://schemas.microsoft.com/office/drawing/2014/main" id="{D34A1F49-DD0C-7446-8370-74571154E04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7E31E54-C45D-1046-A146-065AB5A5EDB6}"/>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2874556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E9B82-9241-3047-A031-C68D7877FB2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C9C3120-F01C-524B-9A5D-3BC64C28EDD1}"/>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4" name="页脚占位符 3">
            <a:extLst>
              <a:ext uri="{FF2B5EF4-FFF2-40B4-BE49-F238E27FC236}">
                <a16:creationId xmlns:a16="http://schemas.microsoft.com/office/drawing/2014/main" id="{47F96EC1-EC48-184F-98E7-1725F2A4836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177694A-8A5E-6A48-A171-855C14C2B4D8}"/>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3216619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0DCC408-2C33-A34E-BD4D-52341DFA8B5F}"/>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3" name="页脚占位符 2">
            <a:extLst>
              <a:ext uri="{FF2B5EF4-FFF2-40B4-BE49-F238E27FC236}">
                <a16:creationId xmlns:a16="http://schemas.microsoft.com/office/drawing/2014/main" id="{5659828B-4476-9F42-8FDA-2940494268A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07CD703-25EE-D947-A36C-AC50554D8E63}"/>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298968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D10F0-1B3C-9849-849D-B6F64D3007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110F57E1-4DFA-6D4F-BC37-0A35DB522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B07EEC0-36B3-0647-9325-9CF0E39ED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622713C-69D0-6041-978D-33645E3958CF}"/>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6" name="页脚占位符 5">
            <a:extLst>
              <a:ext uri="{FF2B5EF4-FFF2-40B4-BE49-F238E27FC236}">
                <a16:creationId xmlns:a16="http://schemas.microsoft.com/office/drawing/2014/main" id="{F70388FD-7F61-E848-B7F5-CC6ACA3AAEE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EB2DB87-4F0C-9D43-A17F-26D98058EA3C}"/>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3575865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0F5E1-FE42-584A-8830-0B980326514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9CE836D-17E5-8C44-83A3-8A680CA9B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38D5754-BAEE-CC47-AD87-444633B1B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4875E94-1F1B-D741-9126-68DA9845896A}"/>
              </a:ext>
            </a:extLst>
          </p:cNvPr>
          <p:cNvSpPr>
            <a:spLocks noGrp="1"/>
          </p:cNvSpPr>
          <p:nvPr>
            <p:ph type="dt" sz="half" idx="10"/>
          </p:nvPr>
        </p:nvSpPr>
        <p:spPr/>
        <p:txBody>
          <a:bodyPr/>
          <a:lstStyle/>
          <a:p>
            <a:fld id="{587D117E-B46A-3342-85AA-16E4C59B86E2}" type="datetimeFigureOut">
              <a:rPr kumimoji="1" lang="zh-CN" altLang="en-US" smtClean="0"/>
              <a:t>2020/8/14</a:t>
            </a:fld>
            <a:endParaRPr kumimoji="1" lang="zh-CN" altLang="en-US"/>
          </a:p>
        </p:txBody>
      </p:sp>
      <p:sp>
        <p:nvSpPr>
          <p:cNvPr id="6" name="页脚占位符 5">
            <a:extLst>
              <a:ext uri="{FF2B5EF4-FFF2-40B4-BE49-F238E27FC236}">
                <a16:creationId xmlns:a16="http://schemas.microsoft.com/office/drawing/2014/main" id="{A87B12C8-98B6-064A-A21C-325739B74AF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DDC55CC-D1BE-A74E-81E2-5E8DC38EA84E}"/>
              </a:ext>
            </a:extLst>
          </p:cNvPr>
          <p:cNvSpPr>
            <a:spLocks noGrp="1"/>
          </p:cNvSpPr>
          <p:nvPr>
            <p:ph type="sldNum" sz="quarter" idx="12"/>
          </p:nvPr>
        </p:nvSpPr>
        <p:spPr/>
        <p:txBody>
          <a:body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97927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2F768CF-438B-CD4F-A0B1-7EA40373C6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15D23CF-5AE8-454F-9D5B-35FD0E661D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9060C7E-0F9F-BD4A-80B4-493854921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D117E-B46A-3342-85AA-16E4C59B86E2}" type="datetimeFigureOut">
              <a:rPr kumimoji="1" lang="zh-CN" altLang="en-US" smtClean="0"/>
              <a:t>2020/8/14</a:t>
            </a:fld>
            <a:endParaRPr kumimoji="1" lang="zh-CN" altLang="en-US"/>
          </a:p>
        </p:txBody>
      </p:sp>
      <p:sp>
        <p:nvSpPr>
          <p:cNvPr id="5" name="页脚占位符 4">
            <a:extLst>
              <a:ext uri="{FF2B5EF4-FFF2-40B4-BE49-F238E27FC236}">
                <a16:creationId xmlns:a16="http://schemas.microsoft.com/office/drawing/2014/main" id="{9F91D8DE-BE28-B147-9DAD-E65781B143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FC42C46-6F7D-7D4E-9848-1EEB4B5F75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6D689-774B-C94E-99F6-ADE2959BA3BF}" type="slidenum">
              <a:rPr kumimoji="1" lang="zh-CN" altLang="en-US" smtClean="0"/>
              <a:t>‹#›</a:t>
            </a:fld>
            <a:endParaRPr kumimoji="1" lang="zh-CN" altLang="en-US"/>
          </a:p>
        </p:txBody>
      </p:sp>
    </p:spTree>
    <p:extLst>
      <p:ext uri="{BB962C8B-B14F-4D97-AF65-F5344CB8AC3E}">
        <p14:creationId xmlns:p14="http://schemas.microsoft.com/office/powerpoint/2010/main" val="1304577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2.xml"/><Relationship Id="rId7"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4.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45.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0.xml"/><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oleObject" Target="../embeddings/oleObject1.bin"/><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37.xml"/><Relationship Id="rId7"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111.png"/><Relationship Id="rId5" Type="http://schemas.openxmlformats.org/officeDocument/2006/relationships/oleObject" Target="../embeddings/oleObject1.bin"/><Relationship Id="rId4" Type="http://schemas.openxmlformats.org/officeDocument/2006/relationships/hyperlink" Target="https://arxiv.org/abs/1911.08935"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114.png"/><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dgl.ai/"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pytorch-geometric.readthedocs.io/en/lates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notesSlide" Target="../notesSlides/notesSlide6.xml"/><Relationship Id="rId7"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291272" y="1746823"/>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91272" y="3304077"/>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92548" y="1817620"/>
            <a:ext cx="4698722" cy="1446550"/>
          </a:xfrm>
          <a:prstGeom prst="rect">
            <a:avLst/>
          </a:prstGeom>
        </p:spPr>
        <p:txBody>
          <a:bodyPr wrap="square">
            <a:spAutoFit/>
          </a:bodyPr>
          <a:lstStyle/>
          <a:p>
            <a:pPr algn="ctr"/>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知识表示学习综述与进展</a:t>
            </a:r>
          </a:p>
        </p:txBody>
      </p:sp>
      <p:sp>
        <p:nvSpPr>
          <p:cNvPr id="14" name="矩形 13"/>
          <p:cNvSpPr/>
          <p:nvPr/>
        </p:nvSpPr>
        <p:spPr>
          <a:xfrm>
            <a:off x="6897124" y="5011927"/>
            <a:ext cx="2371162"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日期：</a:t>
            </a:r>
            <a:r>
              <a:rPr kumimoji="1" lang="en-US" altLang="zh-CN" sz="2000" b="1" dirty="0">
                <a:solidFill>
                  <a:srgbClr val="157E9F"/>
                </a:solidFill>
                <a:latin typeface="方正清刻本悦宋简体" panose="02000000000000000000" pitchFamily="2" charset="-122"/>
                <a:ea typeface="方正清刻本悦宋简体" panose="02000000000000000000" pitchFamily="2" charset="-122"/>
              </a:rPr>
              <a:t>2020.08.14</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2968520" y="5011927"/>
            <a:ext cx="1767279"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汇报人：刘奔</a:t>
            </a:r>
          </a:p>
        </p:txBody>
      </p:sp>
      <p:sp>
        <p:nvSpPr>
          <p:cNvPr id="206" name="矩形 205"/>
          <p:cNvSpPr/>
          <p:nvPr/>
        </p:nvSpPr>
        <p:spPr>
          <a:xfrm>
            <a:off x="3137580" y="3654728"/>
            <a:ext cx="5608658" cy="707886"/>
          </a:xfrm>
          <a:prstGeom prst="rect">
            <a:avLst/>
          </a:prstGeom>
        </p:spPr>
        <p:txBody>
          <a:bodyPr wrap="square">
            <a:spAutoFit/>
          </a:bodyPr>
          <a:lstStyle/>
          <a:p>
            <a:pPr algn="ctr"/>
            <a:r>
              <a:rPr lang="en-US" altLang="zh-CN" sz="2000" dirty="0">
                <a:solidFill>
                  <a:srgbClr val="157E9F"/>
                </a:solidFill>
              </a:rPr>
              <a:t>Synthesis and progress in knowledge representation learning</a:t>
            </a:r>
          </a:p>
        </p:txBody>
      </p:sp>
    </p:spTree>
    <p:extLst>
      <p:ext uri="{BB962C8B-B14F-4D97-AF65-F5344CB8AC3E}">
        <p14:creationId xmlns:p14="http://schemas.microsoft.com/office/powerpoint/2010/main" val="257411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0694" y="310334"/>
            <a:ext cx="1107988"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得分函数</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297414"/>
            <a:ext cx="7226599" cy="4816003"/>
            <a:chOff x="4361263" y="1317733"/>
            <a:chExt cx="8515648" cy="3551826"/>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8" y="1317733"/>
              <a:ext cx="1935025" cy="303151"/>
            </a:xfrm>
            <a:prstGeom prst="rect">
              <a:avLst/>
            </a:prstGeom>
            <a:noFill/>
          </p:spPr>
          <p:txBody>
            <a:bodyPr wrap="none" lIns="91438" tIns="45719" rIns="91438" bIns="45719" rtlCol="0">
              <a:spAutoFit/>
            </a:bodyPr>
            <a:lstStyle/>
            <a:p>
              <a:pPr>
                <a:lnSpc>
                  <a:spcPct val="130000"/>
                </a:lnSpc>
              </a:pPr>
              <a:r>
                <a:rPr lang="en-US" altLang="zh-CN" sz="1600" dirty="0">
                  <a:solidFill>
                    <a:schemeClr val="tx2"/>
                  </a:solidFill>
                  <a:latin typeface="微软雅黑" pitchFamily="34" charset="-122"/>
                  <a:ea typeface="微软雅黑" pitchFamily="34" charset="-122"/>
                </a:rPr>
                <a:t>Score</a:t>
              </a:r>
              <a:r>
                <a:rPr lang="zh-CN" altLang="en-US" sz="1600" dirty="0">
                  <a:solidFill>
                    <a:schemeClr val="tx2"/>
                  </a:solidFill>
                  <a:latin typeface="微软雅黑" pitchFamily="34" charset="-122"/>
                  <a:ea typeface="微软雅黑" pitchFamily="34" charset="-122"/>
                </a:rPr>
                <a:t> </a:t>
              </a:r>
              <a:r>
                <a:rPr lang="en-US" altLang="zh-CN" sz="1600" dirty="0">
                  <a:solidFill>
                    <a:schemeClr val="tx2"/>
                  </a:solidFill>
                  <a:latin typeface="微软雅黑" pitchFamily="34" charset="-122"/>
                  <a:ea typeface="微软雅黑" pitchFamily="34" charset="-122"/>
                </a:rPr>
                <a:t>Function</a:t>
              </a:r>
              <a:endParaRPr lang="zh-CN" altLang="en-US" sz="1600" dirty="0">
                <a:solidFill>
                  <a:schemeClr val="tx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3173216"/>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dirty="0">
                  <a:latin typeface="Microsoft YaHei" panose="020B0503020204020204" pitchFamily="34" charset="-122"/>
                  <a:ea typeface="Microsoft YaHei" panose="020B0503020204020204" pitchFamily="34" charset="-122"/>
                </a:rPr>
                <a:t>作用：被用来</a:t>
              </a:r>
              <a:r>
                <a:rPr lang="zh-CN" altLang="en-US" sz="1500" dirty="0">
                  <a:solidFill>
                    <a:srgbClr val="1385AC"/>
                  </a:solidFill>
                  <a:latin typeface="Microsoft YaHei" panose="020B0503020204020204" pitchFamily="34" charset="-122"/>
                  <a:ea typeface="Microsoft YaHei" panose="020B0503020204020204" pitchFamily="34" charset="-122"/>
                </a:rPr>
                <a:t>衡量三元组的可信度</a:t>
              </a:r>
              <a:r>
                <a:rPr lang="zh-CN" altLang="en-US" sz="1500" dirty="0">
                  <a:latin typeface="Microsoft YaHei" panose="020B0503020204020204" pitchFamily="34" charset="-122"/>
                  <a:ea typeface="Microsoft YaHei" panose="020B0503020204020204" pitchFamily="34" charset="-122"/>
                </a:rPr>
                <a:t>，一般来说，知识表示学习模型在训练过程中就是为了学习得到一个</a:t>
              </a:r>
              <a:r>
                <a:rPr lang="en-US" altLang="zh-CN" sz="1500" dirty="0">
                  <a:latin typeface="Microsoft YaHei" panose="020B0503020204020204" pitchFamily="34" charset="-122"/>
                  <a:ea typeface="Microsoft YaHei" panose="020B0503020204020204" pitchFamily="34" charset="-122"/>
                </a:rPr>
                <a:t>Score</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Function</a:t>
              </a:r>
              <a:r>
                <a:rPr lang="zh-CN" altLang="en-US" sz="1500" dirty="0">
                  <a:latin typeface="Microsoft YaHei" panose="020B0503020204020204" pitchFamily="34" charset="-122"/>
                  <a:ea typeface="Microsoft YaHei" panose="020B0503020204020204" pitchFamily="34" charset="-122"/>
                </a:rPr>
                <a:t>，使得正确的三元组实例的得分高，而错误的三元组实例得分低。</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dirty="0">
                  <a:latin typeface="Microsoft YaHei" panose="020B0503020204020204" pitchFamily="34" charset="-122"/>
                  <a:ea typeface="Microsoft YaHei" panose="020B0503020204020204" pitchFamily="34" charset="-122"/>
                </a:rPr>
                <a:t>类别</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1</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Distance-based</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Function</a:t>
              </a:r>
              <a:endParaRPr lang="en-US" altLang="zh-CN" sz="1600" dirty="0">
                <a:latin typeface="Songti SC" panose="02010600040101010101" pitchFamily="2" charset="-122"/>
                <a:ea typeface="Songti SC" panose="02010600040101010101" pitchFamily="2" charset="-122"/>
              </a:endParaRPr>
            </a:p>
            <a:p>
              <a:pPr indent="457200">
                <a:lnSpc>
                  <a:spcPct val="150000"/>
                </a:lnSpc>
              </a:pPr>
              <a:r>
                <a:rPr lang="zh-CN" altLang="en-US" sz="1500" dirty="0">
                  <a:latin typeface="Microsoft YaHei" panose="020B0503020204020204" pitchFamily="34" charset="-122"/>
                  <a:ea typeface="Microsoft YaHei" panose="020B0503020204020204" pitchFamily="34" charset="-122"/>
                </a:rPr>
                <a:t>这类</a:t>
              </a:r>
              <a:r>
                <a:rPr lang="en-US" altLang="zh-CN" sz="1500" dirty="0">
                  <a:latin typeface="Microsoft YaHei" panose="020B0503020204020204" pitchFamily="34" charset="-122"/>
                  <a:ea typeface="Microsoft YaHei" panose="020B0503020204020204" pitchFamily="34" charset="-122"/>
                </a:rPr>
                <a:t>Score</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Function</a:t>
              </a:r>
              <a:r>
                <a:rPr lang="zh-CN" altLang="en-US" sz="1500" dirty="0">
                  <a:latin typeface="Microsoft YaHei" panose="020B0503020204020204" pitchFamily="34" charset="-122"/>
                  <a:ea typeface="Microsoft YaHei" panose="020B0503020204020204" pitchFamily="34" charset="-122"/>
                </a:rPr>
                <a:t>通过计算实体的关系投影之间的</a:t>
              </a:r>
              <a:r>
                <a:rPr lang="zh-CN" altLang="en-US" sz="1500" dirty="0">
                  <a:solidFill>
                    <a:srgbClr val="1385AC"/>
                  </a:solidFill>
                  <a:latin typeface="Microsoft YaHei" panose="020B0503020204020204" pitchFamily="34" charset="-122"/>
                  <a:ea typeface="Microsoft YaHei" panose="020B0503020204020204" pitchFamily="34" charset="-122"/>
                </a:rPr>
                <a:t>欧几里得距离</a:t>
              </a:r>
              <a:r>
                <a:rPr lang="zh-CN" altLang="en-US" sz="1500" dirty="0">
                  <a:latin typeface="Microsoft YaHei" panose="020B0503020204020204" pitchFamily="34" charset="-122"/>
                  <a:ea typeface="Microsoft YaHei" panose="020B0503020204020204" pitchFamily="34" charset="-122"/>
                </a:rPr>
                <a:t>来衡量三元组的可信度，最常用于</a:t>
              </a:r>
              <a:r>
                <a:rPr lang="en-US" altLang="zh-CN" sz="1500" dirty="0">
                  <a:latin typeface="Microsoft YaHei" panose="020B0503020204020204" pitchFamily="34" charset="-122"/>
                  <a:ea typeface="Microsoft YaHei" panose="020B0503020204020204" pitchFamily="34" charset="-122"/>
                </a:rPr>
                <a:t>Trans</a:t>
              </a:r>
              <a:r>
                <a:rPr lang="zh-CN" altLang="en-US" sz="1500" dirty="0">
                  <a:latin typeface="Microsoft YaHei" panose="020B0503020204020204" pitchFamily="34" charset="-122"/>
                  <a:ea typeface="Microsoft YaHei" panose="020B0503020204020204" pitchFamily="34" charset="-122"/>
                </a:rPr>
                <a:t>系列模型。</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2</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Semantic</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Matching</a:t>
              </a:r>
            </a:p>
            <a:p>
              <a:pPr indent="457200">
                <a:lnSpc>
                  <a:spcPct val="125000"/>
                </a:lnSpc>
              </a:pPr>
              <a:r>
                <a:rPr lang="zh-CN" altLang="en-US" sz="1500" dirty="0">
                  <a:latin typeface="Microsoft YaHei" panose="020B0503020204020204" pitchFamily="34" charset="-122"/>
                  <a:ea typeface="Microsoft YaHei" panose="020B0503020204020204" pitchFamily="34" charset="-122"/>
                </a:rPr>
                <a:t>这类</a:t>
              </a:r>
              <a:r>
                <a:rPr lang="en-US" altLang="zh-CN" sz="1500" dirty="0">
                  <a:latin typeface="Microsoft YaHei" panose="020B0503020204020204" pitchFamily="34" charset="-122"/>
                  <a:ea typeface="Microsoft YaHei" panose="020B0503020204020204" pitchFamily="34" charset="-122"/>
                </a:rPr>
                <a:t>Score</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Function</a:t>
              </a:r>
              <a:r>
                <a:rPr lang="zh-CN" altLang="en-US" sz="1500" dirty="0">
                  <a:latin typeface="Microsoft YaHei" panose="020B0503020204020204" pitchFamily="34" charset="-122"/>
                  <a:ea typeface="Microsoft YaHei" panose="020B0503020204020204" pitchFamily="34" charset="-122"/>
                </a:rPr>
                <a:t>通过获取头、尾实体之间的语义联系与关系进行</a:t>
              </a:r>
              <a:r>
                <a:rPr lang="zh-CN" altLang="en-US" sz="1500" dirty="0">
                  <a:solidFill>
                    <a:srgbClr val="1385AC"/>
                  </a:solidFill>
                  <a:latin typeface="Microsoft YaHei" panose="020B0503020204020204" pitchFamily="34" charset="-122"/>
                  <a:ea typeface="Microsoft YaHei" panose="020B0503020204020204" pitchFamily="34" charset="-122"/>
                </a:rPr>
                <a:t>语义相似度</a:t>
              </a:r>
              <a:r>
                <a:rPr lang="zh-CN" altLang="en-US" sz="1500" dirty="0">
                  <a:latin typeface="Microsoft YaHei" panose="020B0503020204020204" pitchFamily="34" charset="-122"/>
                  <a:ea typeface="Microsoft YaHei" panose="020B0503020204020204" pitchFamily="34" charset="-122"/>
                </a:rPr>
                <a:t>计算来判断三元组的可信度。大部分基于神经网络的知识表示模型都是采用</a:t>
              </a:r>
              <a:r>
                <a:rPr lang="en-US" altLang="zh-CN" sz="1500" dirty="0">
                  <a:latin typeface="Microsoft YaHei" panose="020B0503020204020204" pitchFamily="34" charset="-122"/>
                  <a:ea typeface="Microsoft YaHei" panose="020B0503020204020204" pitchFamily="34" charset="-122"/>
                </a:rPr>
                <a:t>Sematic</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Matching</a:t>
              </a:r>
              <a:r>
                <a:rPr lang="zh-CN" altLang="en-US" sz="1500" dirty="0">
                  <a:latin typeface="Microsoft YaHei" panose="020B0503020204020204" pitchFamily="34" charset="-122"/>
                  <a:ea typeface="Microsoft YaHei" panose="020B0503020204020204" pitchFamily="34" charset="-122"/>
                </a:rPr>
                <a:t>的得分函数。其最常见的计算方式为：</a:t>
              </a:r>
              <a:endParaRPr lang="en-US" altLang="zh-CN" sz="1500" dirty="0">
                <a:latin typeface="Microsoft YaHei" panose="020B0503020204020204" pitchFamily="34" charset="-122"/>
                <a:ea typeface="Microsoft YaHei" panose="020B0503020204020204" pitchFamily="34" charset="-122"/>
              </a:endParaRPr>
            </a:p>
            <a:p>
              <a:pPr indent="457200">
                <a:lnSpc>
                  <a:spcPct val="125000"/>
                </a:lnSpc>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7D99F547-1F34-4747-BC24-72FD349447C1}"/>
              </a:ext>
            </a:extLst>
          </p:cNvPr>
          <p:cNvSpPr txBox="1"/>
          <p:nvPr/>
        </p:nvSpPr>
        <p:spPr>
          <a:xfrm>
            <a:off x="8226720" y="3333176"/>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Distance-based</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Function</a:t>
            </a:r>
          </a:p>
        </p:txBody>
      </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2079"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010F43EC-4ECA-5047-AA72-112DB726205C}"/>
              </a:ext>
            </a:extLst>
          </p:cNvPr>
          <p:cNvPicPr>
            <a:picLocks noChangeAspect="1"/>
          </p:cNvPicPr>
          <p:nvPr/>
        </p:nvPicPr>
        <p:blipFill>
          <a:blip r:embed="rId5"/>
          <a:stretch>
            <a:fillRect/>
          </a:stretch>
        </p:blipFill>
        <p:spPr>
          <a:xfrm>
            <a:off x="8331498" y="1411829"/>
            <a:ext cx="3098800" cy="1993900"/>
          </a:xfrm>
          <a:prstGeom prst="rect">
            <a:avLst/>
          </a:prstGeom>
        </p:spPr>
      </p:pic>
      <p:pic>
        <p:nvPicPr>
          <p:cNvPr id="7" name="图片 6">
            <a:extLst>
              <a:ext uri="{FF2B5EF4-FFF2-40B4-BE49-F238E27FC236}">
                <a16:creationId xmlns:a16="http://schemas.microsoft.com/office/drawing/2014/main" id="{C3A123E4-5E8A-0D4E-A236-2695EEFABA60}"/>
              </a:ext>
            </a:extLst>
          </p:cNvPr>
          <p:cNvPicPr>
            <a:picLocks noChangeAspect="1"/>
          </p:cNvPicPr>
          <p:nvPr/>
        </p:nvPicPr>
        <p:blipFill>
          <a:blip r:embed="rId6"/>
          <a:stretch>
            <a:fillRect/>
          </a:stretch>
        </p:blipFill>
        <p:spPr>
          <a:xfrm>
            <a:off x="8410032" y="3720919"/>
            <a:ext cx="2732175" cy="1926673"/>
          </a:xfrm>
          <a:prstGeom prst="rect">
            <a:avLst/>
          </a:prstGeom>
        </p:spPr>
      </p:pic>
      <p:sp>
        <p:nvSpPr>
          <p:cNvPr id="29" name="文本框 28">
            <a:extLst>
              <a:ext uri="{FF2B5EF4-FFF2-40B4-BE49-F238E27FC236}">
                <a16:creationId xmlns:a16="http://schemas.microsoft.com/office/drawing/2014/main" id="{1EE72697-81AC-7541-8E2D-39344B680E7D}"/>
              </a:ext>
            </a:extLst>
          </p:cNvPr>
          <p:cNvSpPr txBox="1"/>
          <p:nvPr/>
        </p:nvSpPr>
        <p:spPr>
          <a:xfrm>
            <a:off x="7988301" y="5694135"/>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Semantic</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Matching</a:t>
            </a:r>
          </a:p>
        </p:txBody>
      </p:sp>
      <p:pic>
        <p:nvPicPr>
          <p:cNvPr id="3" name="图片 2">
            <a:extLst>
              <a:ext uri="{FF2B5EF4-FFF2-40B4-BE49-F238E27FC236}">
                <a16:creationId xmlns:a16="http://schemas.microsoft.com/office/drawing/2014/main" id="{3ED323D3-DA65-B74A-ADEA-9C614561E31A}"/>
              </a:ext>
            </a:extLst>
          </p:cNvPr>
          <p:cNvPicPr>
            <a:picLocks noChangeAspect="1"/>
          </p:cNvPicPr>
          <p:nvPr/>
        </p:nvPicPr>
        <p:blipFill>
          <a:blip r:embed="rId7"/>
          <a:stretch>
            <a:fillRect/>
          </a:stretch>
        </p:blipFill>
        <p:spPr>
          <a:xfrm>
            <a:off x="3334815" y="5463498"/>
            <a:ext cx="2311400" cy="571500"/>
          </a:xfrm>
          <a:prstGeom prst="rect">
            <a:avLst/>
          </a:prstGeom>
        </p:spPr>
      </p:pic>
    </p:spTree>
    <p:extLst>
      <p:ext uri="{BB962C8B-B14F-4D97-AF65-F5344CB8AC3E}">
        <p14:creationId xmlns:p14="http://schemas.microsoft.com/office/powerpoint/2010/main" val="5863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3651" y="310334"/>
            <a:ext cx="3421121"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编码模型</a:t>
            </a:r>
            <a:r>
              <a:rPr lang="en-US" altLang="zh-CN" dirty="0">
                <a:solidFill>
                  <a:schemeClr val="bg1"/>
                </a:solidFill>
                <a:latin typeface="微软雅黑" pitchFamily="34" charset="-122"/>
                <a:ea typeface="微软雅黑" pitchFamily="34" charset="-122"/>
              </a:rPr>
              <a:t>——Encoding</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297417"/>
            <a:ext cx="10692404" cy="4719901"/>
            <a:chOff x="4361263" y="1317733"/>
            <a:chExt cx="8515648" cy="3480945"/>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8" y="1317733"/>
              <a:ext cx="1428839" cy="281132"/>
            </a:xfrm>
            <a:prstGeom prst="rect">
              <a:avLst/>
            </a:prstGeom>
            <a:noFill/>
          </p:spPr>
          <p:txBody>
            <a:bodyPr wrap="none" lIns="91438" tIns="45719" rIns="91438" bIns="45719" rtlCol="0">
              <a:spAutoFit/>
            </a:bodyPr>
            <a:lstStyle/>
            <a:p>
              <a:pPr>
                <a:lnSpc>
                  <a:spcPct val="130000"/>
                </a:lnSpc>
              </a:pPr>
              <a:r>
                <a:rPr lang="en-US" altLang="zh-CN" sz="1600" dirty="0">
                  <a:solidFill>
                    <a:schemeClr val="tx2"/>
                  </a:solidFill>
                  <a:latin typeface="微软雅黑" pitchFamily="34" charset="-122"/>
                  <a:ea typeface="微软雅黑" pitchFamily="34" charset="-122"/>
                </a:rPr>
                <a:t>Encoding</a:t>
              </a:r>
              <a:r>
                <a:rPr lang="zh-CN" altLang="en-US" sz="1600" dirty="0">
                  <a:solidFill>
                    <a:schemeClr val="tx2"/>
                  </a:solidFill>
                  <a:latin typeface="微软雅黑" pitchFamily="34" charset="-122"/>
                  <a:ea typeface="微软雅黑" pitchFamily="34" charset="-122"/>
                </a:rPr>
                <a:t> </a:t>
              </a:r>
              <a:r>
                <a:rPr lang="en-US" altLang="zh-CN" sz="1600" dirty="0">
                  <a:solidFill>
                    <a:schemeClr val="tx2"/>
                  </a:solidFill>
                  <a:latin typeface="微软雅黑" pitchFamily="34" charset="-122"/>
                  <a:ea typeface="微软雅黑" pitchFamily="34" charset="-122"/>
                </a:rPr>
                <a:t>Model</a:t>
              </a:r>
              <a:endParaRPr lang="zh-CN" altLang="en-US" sz="1600" dirty="0">
                <a:solidFill>
                  <a:schemeClr val="tx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3102335"/>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en-US" altLang="zh-CN" sz="1500" dirty="0">
                  <a:latin typeface="Microsoft YaHei" panose="020B0503020204020204" pitchFamily="34" charset="-122"/>
                  <a:ea typeface="Microsoft YaHei" panose="020B0503020204020204" pitchFamily="34" charset="-122"/>
                </a:rPr>
                <a:t>Encoding</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Model</a:t>
              </a:r>
              <a:r>
                <a:rPr lang="zh-CN" altLang="en-US" sz="1500" dirty="0">
                  <a:latin typeface="Microsoft YaHei" panose="020B0503020204020204" pitchFamily="34" charset="-122"/>
                  <a:ea typeface="Microsoft YaHei" panose="020B0503020204020204" pitchFamily="34" charset="-122"/>
                </a:rPr>
                <a:t>是指通过特定的模型结构编码实体和关系间的语义联系。现有的知识表示学习模型大致可以分为以下几个类别：</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r>
                <a:rPr lang="zh-CN" altLang="en-US" sz="1500" b="1" dirty="0">
                  <a:latin typeface="Microsoft YaHei" panose="020B0503020204020204" pitchFamily="34" charset="-122"/>
                  <a:ea typeface="Microsoft YaHei" panose="020B0503020204020204" pitchFamily="34" charset="-122"/>
                </a:rPr>
                <a:t>（</a:t>
              </a:r>
              <a:r>
                <a:rPr lang="en-US" altLang="zh-CN" sz="1500" b="1" dirty="0">
                  <a:latin typeface="Microsoft YaHei" panose="020B0503020204020204" pitchFamily="34" charset="-122"/>
                  <a:ea typeface="Microsoft YaHei" panose="020B0503020204020204" pitchFamily="34" charset="-122"/>
                </a:rPr>
                <a:t>1</a:t>
              </a:r>
              <a:r>
                <a:rPr lang="zh-CN" altLang="en-US" sz="1500" b="1" dirty="0">
                  <a:latin typeface="Microsoft YaHei" panose="020B0503020204020204" pitchFamily="34" charset="-122"/>
                  <a:ea typeface="Microsoft YaHei" panose="020B0503020204020204" pitchFamily="34" charset="-122"/>
                </a:rPr>
                <a:t>）</a:t>
              </a:r>
              <a:r>
                <a:rPr lang="en-US" altLang="zh-CN" sz="1500" b="1" dirty="0">
                  <a:latin typeface="Microsoft YaHei" panose="020B0503020204020204" pitchFamily="34" charset="-122"/>
                  <a:ea typeface="Microsoft YaHei" panose="020B0503020204020204" pitchFamily="34" charset="-122"/>
                </a:rPr>
                <a:t>Linear/Bilinear</a:t>
              </a:r>
              <a:r>
                <a:rPr lang="zh-CN" altLang="en-US" sz="1500" b="1" dirty="0">
                  <a:latin typeface="Microsoft YaHei" panose="020B0503020204020204" pitchFamily="34" charset="-122"/>
                  <a:ea typeface="Microsoft YaHei" panose="020B0503020204020204" pitchFamily="34" charset="-122"/>
                </a:rPr>
                <a:t> </a:t>
              </a:r>
              <a:r>
                <a:rPr lang="en-US" altLang="zh-CN" sz="1500" b="1" dirty="0">
                  <a:latin typeface="Microsoft YaHei" panose="020B0503020204020204" pitchFamily="34" charset="-122"/>
                  <a:ea typeface="Microsoft YaHei" panose="020B0503020204020204" pitchFamily="34" charset="-122"/>
                </a:rPr>
                <a:t>Models</a:t>
              </a:r>
            </a:p>
            <a:p>
              <a:pPr indent="457200">
                <a:lnSpc>
                  <a:spcPct val="150000"/>
                </a:lnSpc>
              </a:pPr>
              <a:r>
                <a:rPr lang="zh-CN" altLang="en-US" sz="1500" dirty="0">
                  <a:latin typeface="Microsoft YaHei" panose="020B0503020204020204" pitchFamily="34" charset="-122"/>
                  <a:ea typeface="Microsoft YaHei" panose="020B0503020204020204" pitchFamily="34" charset="-122"/>
                </a:rPr>
                <a:t>这类模型一般采用线性转换来编码实体和关系的语义交互                               ，或者是双线性转换</a:t>
              </a:r>
              <a:endParaRPr lang="en-US" altLang="zh-CN" sz="1500" dirty="0">
                <a:latin typeface="Microsoft YaHei" panose="020B0503020204020204" pitchFamily="34" charset="-122"/>
                <a:ea typeface="Microsoft YaHei" panose="020B0503020204020204" pitchFamily="34" charset="-122"/>
              </a:endParaRPr>
            </a:p>
            <a:p>
              <a:pPr>
                <a:lnSpc>
                  <a:spcPct val="150000"/>
                </a:lnSpc>
              </a:pPr>
              <a:r>
                <a:rPr lang="zh-CN" altLang="en-US" sz="1500" dirty="0">
                  <a:latin typeface="Microsoft YaHei" panose="020B0503020204020204" pitchFamily="34" charset="-122"/>
                  <a:ea typeface="Microsoft YaHei" panose="020B0503020204020204" pitchFamily="34" charset="-122"/>
                </a:rPr>
                <a:t>代表模型有：</a:t>
              </a:r>
              <a:r>
                <a:rPr lang="en-US" altLang="zh-CN" sz="1500" dirty="0">
                  <a:latin typeface="Microsoft YaHei" panose="020B0503020204020204" pitchFamily="34" charset="-122"/>
                  <a:ea typeface="Microsoft YaHei" panose="020B0503020204020204" pitchFamily="34" charset="-122"/>
                </a:rPr>
                <a:t>SE</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SME</a:t>
              </a:r>
              <a:r>
                <a:rPr lang="zh-CN" altLang="en-US" sz="1500" dirty="0">
                  <a:latin typeface="Microsoft YaHei" panose="020B0503020204020204" pitchFamily="34" charset="-122"/>
                  <a:ea typeface="Microsoft YaHei" panose="020B0503020204020204" pitchFamily="34" charset="-122"/>
                </a:rPr>
                <a:t>、</a:t>
              </a:r>
              <a:r>
                <a:rPr lang="en-US" altLang="zh-CN" sz="1500" dirty="0" err="1">
                  <a:latin typeface="Microsoft YaHei" panose="020B0503020204020204" pitchFamily="34" charset="-122"/>
                  <a:ea typeface="Microsoft YaHei" panose="020B0503020204020204" pitchFamily="34" charset="-122"/>
                </a:rPr>
                <a:t>DistMult</a:t>
              </a:r>
              <a:r>
                <a:rPr lang="zh-CN" altLang="en-US" sz="1500" dirty="0">
                  <a:latin typeface="Microsoft YaHei" panose="020B0503020204020204" pitchFamily="34" charset="-122"/>
                  <a:ea typeface="Microsoft YaHei" panose="020B0503020204020204" pitchFamily="34" charset="-122"/>
                </a:rPr>
                <a:t>。但是这类模型均为</a:t>
              </a:r>
              <a:r>
                <a:rPr lang="zh-CN" altLang="en-US" sz="1500" dirty="0">
                  <a:solidFill>
                    <a:srgbClr val="1385AC"/>
                  </a:solidFill>
                  <a:latin typeface="Microsoft YaHei" panose="020B0503020204020204" pitchFamily="34" charset="-122"/>
                  <a:ea typeface="Microsoft YaHei" panose="020B0503020204020204" pitchFamily="34" charset="-122"/>
                </a:rPr>
                <a:t>浅层模型</a:t>
              </a:r>
              <a:r>
                <a:rPr lang="zh-CN" altLang="en-US" sz="1500" dirty="0">
                  <a:latin typeface="Microsoft YaHei" panose="020B0503020204020204" pitchFamily="34" charset="-122"/>
                  <a:ea typeface="Microsoft YaHei" panose="020B0503020204020204" pitchFamily="34" charset="-122"/>
                </a:rPr>
                <a:t>，不能很好的编码实体关系间的交互。</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r>
                <a:rPr lang="zh-CN" altLang="en-US" sz="1500" b="1" dirty="0">
                  <a:latin typeface="Microsoft YaHei" panose="020B0503020204020204" pitchFamily="34" charset="-122"/>
                  <a:ea typeface="Microsoft YaHei" panose="020B0503020204020204" pitchFamily="34" charset="-122"/>
                </a:rPr>
                <a:t>（</a:t>
              </a:r>
              <a:r>
                <a:rPr lang="en-US" altLang="zh-CN" sz="1500" b="1" dirty="0">
                  <a:latin typeface="Microsoft YaHei" panose="020B0503020204020204" pitchFamily="34" charset="-122"/>
                  <a:ea typeface="Microsoft YaHei" panose="020B0503020204020204" pitchFamily="34" charset="-122"/>
                </a:rPr>
                <a:t>2</a:t>
              </a:r>
              <a:r>
                <a:rPr lang="zh-CN" altLang="en-US" sz="1500" b="1" dirty="0">
                  <a:latin typeface="Microsoft YaHei" panose="020B0503020204020204" pitchFamily="34" charset="-122"/>
                  <a:ea typeface="Microsoft YaHei" panose="020B0503020204020204" pitchFamily="34" charset="-122"/>
                </a:rPr>
                <a:t>）</a:t>
              </a:r>
              <a:r>
                <a:rPr lang="en-US" altLang="zh-CN" sz="1500" b="1" dirty="0">
                  <a:latin typeface="Microsoft YaHei" panose="020B0503020204020204" pitchFamily="34" charset="-122"/>
                  <a:ea typeface="Microsoft YaHei" panose="020B0503020204020204" pitchFamily="34" charset="-122"/>
                </a:rPr>
                <a:t>Factorization</a:t>
              </a:r>
              <a:r>
                <a:rPr lang="zh-CN" altLang="en-US" sz="1500" b="1" dirty="0">
                  <a:latin typeface="Microsoft YaHei" panose="020B0503020204020204" pitchFamily="34" charset="-122"/>
                  <a:ea typeface="Microsoft YaHei" panose="020B0503020204020204" pitchFamily="34" charset="-122"/>
                </a:rPr>
                <a:t> </a:t>
              </a:r>
              <a:r>
                <a:rPr lang="en-US" altLang="zh-CN" sz="1500" b="1" dirty="0">
                  <a:latin typeface="Microsoft YaHei" panose="020B0503020204020204" pitchFamily="34" charset="-122"/>
                  <a:ea typeface="Microsoft YaHei" panose="020B0503020204020204" pitchFamily="34" charset="-122"/>
                </a:rPr>
                <a:t>Models</a:t>
              </a:r>
            </a:p>
            <a:p>
              <a:pPr indent="457200">
                <a:lnSpc>
                  <a:spcPct val="150000"/>
                </a:lnSpc>
              </a:pPr>
              <a:r>
                <a:rPr lang="zh-CN" altLang="en-US" sz="1500" dirty="0">
                  <a:latin typeface="Microsoft YaHei" panose="020B0503020204020204" pitchFamily="34" charset="-122"/>
                  <a:ea typeface="Microsoft YaHei" panose="020B0503020204020204" pitchFamily="34" charset="-122"/>
                </a:rPr>
                <a:t>这类模型大多是早期工作，如张量神经网络</a:t>
              </a:r>
              <a:r>
                <a:rPr lang="en-US" altLang="zh-CN" sz="1500" dirty="0">
                  <a:latin typeface="Microsoft YaHei" panose="020B0503020204020204" pitchFamily="34" charset="-122"/>
                  <a:ea typeface="Microsoft YaHei" panose="020B0503020204020204" pitchFamily="34" charset="-122"/>
                </a:rPr>
                <a:t>NTN</a:t>
              </a:r>
              <a:r>
                <a:rPr lang="zh-CN" altLang="en-US" sz="1500" dirty="0">
                  <a:latin typeface="Microsoft YaHei" panose="020B0503020204020204" pitchFamily="34" charset="-122"/>
                  <a:ea typeface="Microsoft YaHei" panose="020B0503020204020204" pitchFamily="34" charset="-122"/>
                </a:rPr>
                <a:t>、矩阵分解模型</a:t>
              </a:r>
              <a:r>
                <a:rPr lang="en-US" altLang="zh-CN" sz="1500" dirty="0">
                  <a:latin typeface="Microsoft YaHei" panose="020B0503020204020204" pitchFamily="34" charset="-122"/>
                  <a:ea typeface="Microsoft YaHei" panose="020B0503020204020204" pitchFamily="34" charset="-122"/>
                </a:rPr>
                <a:t>RESCAL</a:t>
              </a:r>
              <a:r>
                <a:rPr lang="zh-CN" altLang="en-US" sz="1500" dirty="0">
                  <a:latin typeface="Microsoft YaHei" panose="020B0503020204020204" pitchFamily="34" charset="-122"/>
                  <a:ea typeface="Microsoft YaHei" panose="020B0503020204020204" pitchFamily="34" charset="-122"/>
                </a:rPr>
                <a:t>，这类模型</a:t>
              </a:r>
              <a:r>
                <a:rPr lang="zh-CN" altLang="en-US" sz="1500" dirty="0">
                  <a:solidFill>
                    <a:srgbClr val="1385AC"/>
                  </a:solidFill>
                  <a:latin typeface="Microsoft YaHei" panose="020B0503020204020204" pitchFamily="34" charset="-122"/>
                  <a:ea typeface="Microsoft YaHei" panose="020B0503020204020204" pitchFamily="34" charset="-122"/>
                </a:rPr>
                <a:t>计算复杂度高</a:t>
              </a:r>
              <a:r>
                <a:rPr lang="zh-CN" altLang="en-US" sz="1500" dirty="0">
                  <a:latin typeface="Microsoft YaHei" panose="020B0503020204020204" pitchFamily="34" charset="-122"/>
                  <a:ea typeface="Microsoft YaHei" panose="020B0503020204020204" pitchFamily="34" charset="-122"/>
                </a:rPr>
                <a:t>，想要获得不错的效果，需要大量的三元组样本，在稀疏知识图谱上效果较差。</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r>
                <a:rPr lang="zh-CN" altLang="en-US" sz="1500" b="1" dirty="0">
                  <a:solidFill>
                    <a:srgbClr val="1385AC"/>
                  </a:solidFill>
                  <a:latin typeface="Microsoft YaHei" panose="020B0503020204020204" pitchFamily="34" charset="-122"/>
                  <a:ea typeface="Microsoft YaHei" panose="020B0503020204020204" pitchFamily="34" charset="-122"/>
                </a:rPr>
                <a:t>（</a:t>
              </a:r>
              <a:r>
                <a:rPr lang="en-US" altLang="zh-CN" sz="1500" b="1" dirty="0">
                  <a:solidFill>
                    <a:srgbClr val="1385AC"/>
                  </a:solidFill>
                  <a:latin typeface="Microsoft YaHei" panose="020B0503020204020204" pitchFamily="34" charset="-122"/>
                  <a:ea typeface="Microsoft YaHei" panose="020B0503020204020204" pitchFamily="34" charset="-122"/>
                </a:rPr>
                <a:t>3</a:t>
              </a:r>
              <a:r>
                <a:rPr lang="zh-CN" altLang="en-US" sz="1500" b="1" dirty="0">
                  <a:solidFill>
                    <a:srgbClr val="1385AC"/>
                  </a:solidFill>
                  <a:latin typeface="Microsoft YaHei" panose="020B0503020204020204" pitchFamily="34" charset="-122"/>
                  <a:ea typeface="Microsoft YaHei" panose="020B0503020204020204" pitchFamily="34" charset="-122"/>
                </a:rPr>
                <a:t>）</a:t>
              </a:r>
              <a:r>
                <a:rPr lang="en-US" altLang="zh-CN" sz="1500" b="1" dirty="0">
                  <a:solidFill>
                    <a:srgbClr val="1385AC"/>
                  </a:solidFill>
                  <a:latin typeface="Microsoft YaHei" panose="020B0503020204020204" pitchFamily="34" charset="-122"/>
                  <a:ea typeface="Microsoft YaHei" panose="020B0503020204020204" pitchFamily="34" charset="-122"/>
                </a:rPr>
                <a:t>Neural</a:t>
              </a:r>
              <a:r>
                <a:rPr lang="zh-CN" altLang="en-US" sz="1500" b="1" dirty="0">
                  <a:solidFill>
                    <a:srgbClr val="1385AC"/>
                  </a:solidFill>
                  <a:latin typeface="Microsoft YaHei" panose="020B0503020204020204" pitchFamily="34" charset="-122"/>
                  <a:ea typeface="Microsoft YaHei" panose="020B0503020204020204" pitchFamily="34" charset="-122"/>
                </a:rPr>
                <a:t> </a:t>
              </a:r>
              <a:r>
                <a:rPr lang="en-US" altLang="zh-CN" sz="1500" b="1" dirty="0">
                  <a:solidFill>
                    <a:srgbClr val="1385AC"/>
                  </a:solidFill>
                  <a:latin typeface="Microsoft YaHei" panose="020B0503020204020204" pitchFamily="34" charset="-122"/>
                  <a:ea typeface="Microsoft YaHei" panose="020B0503020204020204" pitchFamily="34" charset="-122"/>
                </a:rPr>
                <a:t>Network</a:t>
              </a:r>
            </a:p>
            <a:p>
              <a:pPr indent="457200">
                <a:lnSpc>
                  <a:spcPct val="150000"/>
                </a:lnSpc>
              </a:pPr>
              <a:r>
                <a:rPr lang="zh-CN" altLang="en-US" sz="1500" dirty="0">
                  <a:latin typeface="Microsoft YaHei" panose="020B0503020204020204" pitchFamily="34" charset="-122"/>
                  <a:ea typeface="Microsoft YaHei" panose="020B0503020204020204" pitchFamily="34" charset="-122"/>
                </a:rPr>
                <a:t>近年研究表明，基于神经网络的知识表示模型在相关评测任务中都获得非常好的效果，一般的，这类模型将实体和关系输入到深层的神经网络中，计算出语义匹配得分。按照模型结构大致可以分为</a:t>
              </a:r>
              <a:r>
                <a:rPr lang="en-US" altLang="zh-CN" sz="1500" dirty="0">
                  <a:latin typeface="Microsoft YaHei" panose="020B0503020204020204" pitchFamily="34" charset="-122"/>
                  <a:ea typeface="Microsoft YaHei" panose="020B0503020204020204" pitchFamily="34" charset="-122"/>
                </a:rPr>
                <a:t>MLP</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CNN-based</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GCN-based</a:t>
              </a:r>
              <a:r>
                <a:rPr lang="zh-CN" altLang="en-US" sz="1500" dirty="0">
                  <a:latin typeface="Microsoft YaHei" panose="020B0503020204020204" pitchFamily="34" charset="-122"/>
                  <a:ea typeface="Microsoft YaHei" panose="020B0503020204020204" pitchFamily="34" charset="-122"/>
                </a:rPr>
                <a:t>。</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1500" b="1"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3097"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3E9F1E32-AB48-BD4B-8208-0C2701381DFF}"/>
              </a:ext>
            </a:extLst>
          </p:cNvPr>
          <p:cNvPicPr>
            <a:picLocks noChangeAspect="1"/>
          </p:cNvPicPr>
          <p:nvPr/>
        </p:nvPicPr>
        <p:blipFill>
          <a:blip r:embed="rId5"/>
          <a:stretch>
            <a:fillRect/>
          </a:stretch>
        </p:blipFill>
        <p:spPr>
          <a:xfrm>
            <a:off x="6425656" y="2863768"/>
            <a:ext cx="1751693" cy="400132"/>
          </a:xfrm>
          <a:prstGeom prst="rect">
            <a:avLst/>
          </a:prstGeom>
        </p:spPr>
      </p:pic>
      <p:pic>
        <p:nvPicPr>
          <p:cNvPr id="9" name="图片 8">
            <a:extLst>
              <a:ext uri="{FF2B5EF4-FFF2-40B4-BE49-F238E27FC236}">
                <a16:creationId xmlns:a16="http://schemas.microsoft.com/office/drawing/2014/main" id="{99B83084-6DFF-2F47-A456-64CBF658E9AE}"/>
              </a:ext>
            </a:extLst>
          </p:cNvPr>
          <p:cNvPicPr>
            <a:picLocks noChangeAspect="1"/>
          </p:cNvPicPr>
          <p:nvPr/>
        </p:nvPicPr>
        <p:blipFill>
          <a:blip r:embed="rId6"/>
          <a:stretch>
            <a:fillRect/>
          </a:stretch>
        </p:blipFill>
        <p:spPr>
          <a:xfrm>
            <a:off x="9950373" y="2891709"/>
            <a:ext cx="1452154" cy="297878"/>
          </a:xfrm>
          <a:prstGeom prst="rect">
            <a:avLst/>
          </a:prstGeom>
        </p:spPr>
      </p:pic>
    </p:spTree>
    <p:extLst>
      <p:ext uri="{BB962C8B-B14F-4D97-AF65-F5344CB8AC3E}">
        <p14:creationId xmlns:p14="http://schemas.microsoft.com/office/powerpoint/2010/main" val="11204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2262" y="310334"/>
            <a:ext cx="5353637"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编码模型</a:t>
            </a:r>
            <a:r>
              <a:rPr lang="en-US" altLang="zh-CN" dirty="0">
                <a:solidFill>
                  <a:schemeClr val="bg1"/>
                </a:solidFill>
                <a:latin typeface="微软雅黑" pitchFamily="34" charset="-122"/>
                <a:ea typeface="微软雅黑" pitchFamily="34" charset="-122"/>
              </a:rPr>
              <a:t>——Neural</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Network</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Encoding</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1" y="1297417"/>
            <a:ext cx="7062949" cy="1763283"/>
            <a:chOff x="4361263" y="1317733"/>
            <a:chExt cx="8515648" cy="1527422"/>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8" y="1317733"/>
              <a:ext cx="855123" cy="281131"/>
            </a:xfrm>
            <a:prstGeom prst="rect">
              <a:avLst/>
            </a:prstGeom>
            <a:noFill/>
          </p:spPr>
          <p:txBody>
            <a:bodyPr wrap="none" lIns="91438" tIns="45719" rIns="91438" bIns="45719" rtlCol="0">
              <a:spAutoFit/>
            </a:bodyPr>
            <a:lstStyle/>
            <a:p>
              <a:pPr>
                <a:lnSpc>
                  <a:spcPct val="130000"/>
                </a:lnSpc>
              </a:pPr>
              <a:r>
                <a:rPr lang="en-US" altLang="zh-CN" sz="1600" dirty="0">
                  <a:solidFill>
                    <a:schemeClr val="tx2"/>
                  </a:solidFill>
                  <a:latin typeface="微软雅黑" pitchFamily="34" charset="-122"/>
                  <a:ea typeface="微软雅黑" pitchFamily="34" charset="-122"/>
                </a:rPr>
                <a:t>MLP</a:t>
              </a:r>
              <a:endParaRPr lang="zh-CN" altLang="en-US" sz="1600" dirty="0">
                <a:solidFill>
                  <a:schemeClr val="tx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1148812"/>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en-US" altLang="zh-CN" sz="1500" dirty="0">
                  <a:latin typeface="Microsoft YaHei" panose="020B0503020204020204" pitchFamily="34" charset="-122"/>
                  <a:ea typeface="Microsoft YaHei" panose="020B0503020204020204" pitchFamily="34" charset="-122"/>
                </a:rPr>
                <a:t>MLP</a:t>
              </a:r>
              <a:r>
                <a:rPr lang="zh-CN" altLang="en-US" sz="1500" dirty="0">
                  <a:latin typeface="Microsoft YaHei" panose="020B0503020204020204" pitchFamily="34" charset="-122"/>
                  <a:ea typeface="Microsoft YaHei" panose="020B0503020204020204" pitchFamily="34" charset="-122"/>
                </a:rPr>
                <a:t>将三元组（</a:t>
              </a:r>
              <a:r>
                <a:rPr lang="en-US" altLang="zh-CN" sz="1500" dirty="0">
                  <a:latin typeface="Microsoft YaHei" panose="020B0503020204020204" pitchFamily="34" charset="-122"/>
                  <a:ea typeface="Microsoft YaHei" panose="020B0503020204020204" pitchFamily="34" charset="-122"/>
                </a:rPr>
                <a:t>h,</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r,</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t</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a:t>
              </a:r>
              <a:r>
                <a:rPr lang="zh-CN" altLang="en-US" sz="1500" dirty="0">
                  <a:latin typeface="Microsoft YaHei" panose="020B0503020204020204" pitchFamily="34" charset="-122"/>
                  <a:ea typeface="Microsoft YaHei" panose="020B0503020204020204" pitchFamily="34" charset="-122"/>
                </a:rPr>
                <a:t>的头尾实体和关系拼接在一起输入到一个全连接层，然后通过一个激活函数为三元组进行打分。</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4142"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60FA5EC4-5880-504B-B4FE-CA575DD3F49E}"/>
              </a:ext>
            </a:extLst>
          </p:cNvPr>
          <p:cNvPicPr>
            <a:picLocks noChangeAspect="1"/>
          </p:cNvPicPr>
          <p:nvPr/>
        </p:nvPicPr>
        <p:blipFill>
          <a:blip r:embed="rId5"/>
          <a:stretch>
            <a:fillRect/>
          </a:stretch>
        </p:blipFill>
        <p:spPr>
          <a:xfrm>
            <a:off x="8193932" y="861750"/>
            <a:ext cx="3365433" cy="2704103"/>
          </a:xfrm>
          <a:prstGeom prst="rect">
            <a:avLst/>
          </a:prstGeom>
        </p:spPr>
      </p:pic>
      <p:sp>
        <p:nvSpPr>
          <p:cNvPr id="17" name="文本框 16">
            <a:extLst>
              <a:ext uri="{FF2B5EF4-FFF2-40B4-BE49-F238E27FC236}">
                <a16:creationId xmlns:a16="http://schemas.microsoft.com/office/drawing/2014/main" id="{CADA548D-5F93-7144-B956-E565C9B360D2}"/>
              </a:ext>
            </a:extLst>
          </p:cNvPr>
          <p:cNvSpPr txBox="1"/>
          <p:nvPr/>
        </p:nvSpPr>
        <p:spPr>
          <a:xfrm>
            <a:off x="8222470" y="3435732"/>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MLP</a:t>
            </a:r>
          </a:p>
        </p:txBody>
      </p:sp>
      <p:pic>
        <p:nvPicPr>
          <p:cNvPr id="4" name="图片 3">
            <a:extLst>
              <a:ext uri="{FF2B5EF4-FFF2-40B4-BE49-F238E27FC236}">
                <a16:creationId xmlns:a16="http://schemas.microsoft.com/office/drawing/2014/main" id="{65C2B7F9-D79C-4449-A25B-FAC6AD1100DD}"/>
              </a:ext>
            </a:extLst>
          </p:cNvPr>
          <p:cNvPicPr>
            <a:picLocks noChangeAspect="1"/>
          </p:cNvPicPr>
          <p:nvPr/>
        </p:nvPicPr>
        <p:blipFill>
          <a:blip r:embed="rId6"/>
          <a:stretch>
            <a:fillRect/>
          </a:stretch>
        </p:blipFill>
        <p:spPr>
          <a:xfrm>
            <a:off x="2973354" y="2533388"/>
            <a:ext cx="2658551" cy="433022"/>
          </a:xfrm>
          <a:prstGeom prst="rect">
            <a:avLst/>
          </a:prstGeom>
        </p:spPr>
      </p:pic>
      <p:grpSp>
        <p:nvGrpSpPr>
          <p:cNvPr id="19" name="组合 18">
            <a:extLst>
              <a:ext uri="{FF2B5EF4-FFF2-40B4-BE49-F238E27FC236}">
                <a16:creationId xmlns:a16="http://schemas.microsoft.com/office/drawing/2014/main" id="{12A87765-4D26-424B-B5DD-13C0F139823A}"/>
              </a:ext>
            </a:extLst>
          </p:cNvPr>
          <p:cNvGrpSpPr/>
          <p:nvPr/>
        </p:nvGrpSpPr>
        <p:grpSpPr>
          <a:xfrm>
            <a:off x="772306" y="3587569"/>
            <a:ext cx="7062949" cy="2219868"/>
            <a:chOff x="4361263" y="1317733"/>
            <a:chExt cx="8515648" cy="1922933"/>
          </a:xfrm>
        </p:grpSpPr>
        <p:sp>
          <p:nvSpPr>
            <p:cNvPr id="20" name="圆角矩形 1778">
              <a:extLst>
                <a:ext uri="{FF2B5EF4-FFF2-40B4-BE49-F238E27FC236}">
                  <a16:creationId xmlns:a16="http://schemas.microsoft.com/office/drawing/2014/main" id="{E5ACC39C-08F1-744E-BF1F-CF5E4BE414A9}"/>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1" name="文本框 20">
              <a:extLst>
                <a:ext uri="{FF2B5EF4-FFF2-40B4-BE49-F238E27FC236}">
                  <a16:creationId xmlns:a16="http://schemas.microsoft.com/office/drawing/2014/main" id="{1A67EB19-90A3-C342-8B34-2A3E1734F942}"/>
                </a:ext>
              </a:extLst>
            </p:cNvPr>
            <p:cNvSpPr txBox="1"/>
            <p:nvPr/>
          </p:nvSpPr>
          <p:spPr>
            <a:xfrm>
              <a:off x="4633498" y="1317733"/>
              <a:ext cx="2553875" cy="330204"/>
            </a:xfrm>
            <a:prstGeom prst="rect">
              <a:avLst/>
            </a:prstGeom>
            <a:noFill/>
          </p:spPr>
          <p:txBody>
            <a:bodyPr wrap="none" lIns="91438" tIns="45719" rIns="91438" bIns="45719" rtlCol="0">
              <a:spAutoFit/>
            </a:bodyPr>
            <a:lstStyle/>
            <a:p>
              <a:pPr>
                <a:lnSpc>
                  <a:spcPct val="130000"/>
                </a:lnSpc>
              </a:pPr>
              <a:r>
                <a:rPr lang="en-US" altLang="zh-CN" sz="1600" dirty="0">
                  <a:solidFill>
                    <a:schemeClr val="tx2"/>
                  </a:solidFill>
                  <a:latin typeface="微软雅黑" pitchFamily="34" charset="-122"/>
                  <a:ea typeface="微软雅黑" pitchFamily="34" charset="-122"/>
                </a:rPr>
                <a:t>CNN-based</a:t>
              </a:r>
              <a:r>
                <a:rPr lang="zh-CN" altLang="en-US" sz="1600" dirty="0">
                  <a:solidFill>
                    <a:schemeClr val="tx2"/>
                  </a:solidFill>
                  <a:latin typeface="微软雅黑" pitchFamily="34" charset="-122"/>
                  <a:ea typeface="微软雅黑" pitchFamily="34" charset="-122"/>
                </a:rPr>
                <a:t> </a:t>
              </a:r>
              <a:r>
                <a:rPr lang="en-US" altLang="zh-CN" sz="1600" dirty="0">
                  <a:solidFill>
                    <a:schemeClr val="tx2"/>
                  </a:solidFill>
                  <a:latin typeface="微软雅黑" pitchFamily="34" charset="-122"/>
                  <a:ea typeface="微软雅黑" pitchFamily="34" charset="-122"/>
                </a:rPr>
                <a:t>Models</a:t>
              </a:r>
              <a:endParaRPr lang="zh-CN" altLang="en-US" sz="1600" dirty="0">
                <a:solidFill>
                  <a:schemeClr val="tx2"/>
                </a:solidFill>
                <a:latin typeface="微软雅黑" pitchFamily="34" charset="-122"/>
                <a:ea typeface="微软雅黑" pitchFamily="34" charset="-122"/>
              </a:endParaRPr>
            </a:p>
          </p:txBody>
        </p:sp>
        <p:sp>
          <p:nvSpPr>
            <p:cNvPr id="22" name="矩形 21">
              <a:extLst>
                <a:ext uri="{FF2B5EF4-FFF2-40B4-BE49-F238E27FC236}">
                  <a16:creationId xmlns:a16="http://schemas.microsoft.com/office/drawing/2014/main" id="{D339BC12-3574-1A44-AB3E-0D1B13547EFD}"/>
                </a:ext>
              </a:extLst>
            </p:cNvPr>
            <p:cNvSpPr/>
            <p:nvPr/>
          </p:nvSpPr>
          <p:spPr>
            <a:xfrm>
              <a:off x="4633500" y="1696343"/>
              <a:ext cx="8243411" cy="1544323"/>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dirty="0">
                  <a:latin typeface="Microsoft YaHei" panose="020B0503020204020204" pitchFamily="34" charset="-122"/>
                  <a:ea typeface="Microsoft YaHei" panose="020B0503020204020204" pitchFamily="34" charset="-122"/>
                </a:rPr>
                <a:t>由于浅层模型相比深层模型学习到的特征少许多，基于</a:t>
              </a:r>
              <a:r>
                <a:rPr lang="en-US" altLang="zh-CN" sz="1500" dirty="0">
                  <a:latin typeface="Microsoft YaHei" panose="020B0503020204020204" pitchFamily="34" charset="-122"/>
                  <a:ea typeface="Microsoft YaHei" panose="020B0503020204020204" pitchFamily="34" charset="-122"/>
                </a:rPr>
                <a:t>CNN</a:t>
              </a:r>
              <a:r>
                <a:rPr lang="zh-CN" altLang="en-US" sz="1500" dirty="0">
                  <a:latin typeface="Microsoft YaHei" panose="020B0503020204020204" pitchFamily="34" charset="-122"/>
                  <a:ea typeface="Microsoft YaHei" panose="020B0503020204020204" pitchFamily="34" charset="-122"/>
                </a:rPr>
                <a:t>的知识表示模型被相继提出。</a:t>
              </a:r>
              <a:r>
                <a:rPr lang="en-US" altLang="zh-CN" sz="1500" dirty="0" err="1">
                  <a:latin typeface="Microsoft YaHei" panose="020B0503020204020204" pitchFamily="34" charset="-122"/>
                  <a:ea typeface="Microsoft YaHei" panose="020B0503020204020204" pitchFamily="34" charset="-122"/>
                </a:rPr>
                <a:t>ConvE</a:t>
              </a:r>
              <a:r>
                <a:rPr lang="zh-CN" altLang="en-US" sz="1500" dirty="0">
                  <a:latin typeface="Microsoft YaHei" panose="020B0503020204020204" pitchFamily="34" charset="-122"/>
                  <a:ea typeface="Microsoft YaHei" panose="020B0503020204020204" pitchFamily="34" charset="-122"/>
                </a:rPr>
                <a:t>在多层非线性特征上使用二维卷积来获取更丰富的实体特征嵌入，通过将头实体和关系塑造成二维矩阵来模拟实体和关系间的相互作用。</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cxnSp>
          <p:nvCxnSpPr>
            <p:cNvPr id="23" name="直接连接符 27">
              <a:extLst>
                <a:ext uri="{FF2B5EF4-FFF2-40B4-BE49-F238E27FC236}">
                  <a16:creationId xmlns:a16="http://schemas.microsoft.com/office/drawing/2014/main" id="{EEC46F33-D0B1-6C4B-8D4B-953D660E1392}"/>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29" name="对象 28">
            <a:extLst>
              <a:ext uri="{FF2B5EF4-FFF2-40B4-BE49-F238E27FC236}">
                <a16:creationId xmlns:a16="http://schemas.microsoft.com/office/drawing/2014/main" id="{FEE89339-FF34-8F41-876A-F3494FF67EAC}"/>
              </a:ext>
            </a:extLst>
          </p:cNvPr>
          <p:cNvGraphicFramePr>
            <a:graphicFrameLocks noChangeAspect="1"/>
          </p:cNvGraphicFramePr>
          <p:nvPr>
            <p:extLst>
              <p:ext uri="{D42A27DB-BD31-4B8C-83A1-F6EECF244321}">
                <p14:modId xmlns:p14="http://schemas.microsoft.com/office/powerpoint/2010/main" val="1096939589"/>
              </p:ext>
            </p:extLst>
          </p:nvPr>
        </p:nvGraphicFramePr>
        <p:xfrm>
          <a:off x="5433505" y="5350852"/>
          <a:ext cx="812800" cy="203200"/>
        </p:xfrm>
        <a:graphic>
          <a:graphicData uri="http://schemas.openxmlformats.org/presentationml/2006/ole">
            <mc:AlternateContent xmlns:mc="http://schemas.openxmlformats.org/markup-compatibility/2006">
              <mc:Choice xmlns:v="urn:schemas-microsoft-com:vml" Requires="v">
                <p:oleObj spid="_x0000_s4143"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33505" y="5350852"/>
                        <a:ext cx="812800" cy="2032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E4177EF9-BC02-FF43-9D41-88F4BB22F008}"/>
              </a:ext>
            </a:extLst>
          </p:cNvPr>
          <p:cNvPicPr>
            <a:picLocks noChangeAspect="1"/>
          </p:cNvPicPr>
          <p:nvPr/>
        </p:nvPicPr>
        <p:blipFill>
          <a:blip r:embed="rId7"/>
          <a:stretch>
            <a:fillRect/>
          </a:stretch>
        </p:blipFill>
        <p:spPr>
          <a:xfrm>
            <a:off x="8973013" y="3841135"/>
            <a:ext cx="2209800" cy="2298700"/>
          </a:xfrm>
          <a:prstGeom prst="rect">
            <a:avLst/>
          </a:prstGeom>
        </p:spPr>
      </p:pic>
      <p:sp>
        <p:nvSpPr>
          <p:cNvPr id="31" name="文本框 30">
            <a:extLst>
              <a:ext uri="{FF2B5EF4-FFF2-40B4-BE49-F238E27FC236}">
                <a16:creationId xmlns:a16="http://schemas.microsoft.com/office/drawing/2014/main" id="{430BB2F9-F2AB-8346-B89F-34566A68B452}"/>
              </a:ext>
            </a:extLst>
          </p:cNvPr>
          <p:cNvSpPr txBox="1"/>
          <p:nvPr/>
        </p:nvSpPr>
        <p:spPr>
          <a:xfrm>
            <a:off x="8222469" y="5995835"/>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CNN-based</a:t>
            </a:r>
          </a:p>
        </p:txBody>
      </p:sp>
      <p:pic>
        <p:nvPicPr>
          <p:cNvPr id="7" name="图片 6">
            <a:extLst>
              <a:ext uri="{FF2B5EF4-FFF2-40B4-BE49-F238E27FC236}">
                <a16:creationId xmlns:a16="http://schemas.microsoft.com/office/drawing/2014/main" id="{3686825B-9F37-2547-B128-0A8D5E527F19}"/>
              </a:ext>
            </a:extLst>
          </p:cNvPr>
          <p:cNvPicPr>
            <a:picLocks noChangeAspect="1"/>
          </p:cNvPicPr>
          <p:nvPr/>
        </p:nvPicPr>
        <p:blipFill>
          <a:blip r:embed="rId8"/>
          <a:stretch>
            <a:fillRect/>
          </a:stretch>
        </p:blipFill>
        <p:spPr>
          <a:xfrm>
            <a:off x="2560622" y="5425230"/>
            <a:ext cx="3736093" cy="335030"/>
          </a:xfrm>
          <a:prstGeom prst="rect">
            <a:avLst/>
          </a:prstGeom>
        </p:spPr>
      </p:pic>
    </p:spTree>
    <p:extLst>
      <p:ext uri="{BB962C8B-B14F-4D97-AF65-F5344CB8AC3E}">
        <p14:creationId xmlns:p14="http://schemas.microsoft.com/office/powerpoint/2010/main" val="8545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2262" y="310334"/>
            <a:ext cx="5353637"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编码模型</a:t>
            </a:r>
            <a:r>
              <a:rPr lang="en-US" altLang="zh-CN" dirty="0">
                <a:solidFill>
                  <a:schemeClr val="bg1"/>
                </a:solidFill>
                <a:latin typeface="微软雅黑" pitchFamily="34" charset="-122"/>
                <a:ea typeface="微软雅黑" pitchFamily="34" charset="-122"/>
              </a:rPr>
              <a:t>——Neural</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Network</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Encoding</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1" y="1339618"/>
            <a:ext cx="7062949" cy="4747673"/>
            <a:chOff x="4361263" y="1340462"/>
            <a:chExt cx="8515648" cy="2557003"/>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425724"/>
              <a:ext cx="2536479" cy="330204"/>
            </a:xfrm>
            <a:prstGeom prst="rect">
              <a:avLst/>
            </a:prstGeom>
            <a:noFill/>
          </p:spPr>
          <p:txBody>
            <a:bodyPr wrap="none" lIns="91438" tIns="45719" rIns="91438" bIns="45719" rtlCol="0">
              <a:spAutoFit/>
            </a:bodyPr>
            <a:lstStyle/>
            <a:p>
              <a:pPr>
                <a:lnSpc>
                  <a:spcPct val="130000"/>
                </a:lnSpc>
              </a:pPr>
              <a:r>
                <a:rPr lang="en-US" altLang="zh-CN" sz="1600" dirty="0">
                  <a:solidFill>
                    <a:schemeClr val="tx2"/>
                  </a:solidFill>
                  <a:latin typeface="微软雅黑" pitchFamily="34" charset="-122"/>
                  <a:ea typeface="微软雅黑" pitchFamily="34" charset="-122"/>
                </a:rPr>
                <a:t>GCN-based</a:t>
              </a:r>
              <a:r>
                <a:rPr lang="zh-CN" altLang="en-US" sz="1600" dirty="0">
                  <a:solidFill>
                    <a:schemeClr val="tx2"/>
                  </a:solidFill>
                  <a:latin typeface="微软雅黑" pitchFamily="34" charset="-122"/>
                  <a:ea typeface="微软雅黑" pitchFamily="34" charset="-122"/>
                </a:rPr>
                <a:t> </a:t>
              </a:r>
              <a:r>
                <a:rPr lang="en-US" altLang="zh-CN" sz="1600" dirty="0">
                  <a:solidFill>
                    <a:schemeClr val="tx2"/>
                  </a:solidFill>
                  <a:latin typeface="微软雅黑" pitchFamily="34" charset="-122"/>
                  <a:ea typeface="微软雅黑" pitchFamily="34" charset="-122"/>
                </a:rPr>
                <a:t>Models</a:t>
              </a:r>
              <a:endParaRPr lang="zh-CN" altLang="en-US" sz="1600" dirty="0">
                <a:solidFill>
                  <a:schemeClr val="tx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2201122"/>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动机：</a:t>
              </a:r>
              <a:r>
                <a:rPr lang="zh-CN" altLang="en-US" sz="1500" dirty="0">
                  <a:latin typeface="Microsoft YaHei" panose="020B0503020204020204" pitchFamily="34" charset="-122"/>
                  <a:ea typeface="Microsoft YaHei" panose="020B0503020204020204" pitchFamily="34" charset="-122"/>
                </a:rPr>
                <a:t>非神经网络结构的模型</a:t>
              </a:r>
              <a:r>
                <a:rPr lang="zh-CN" altLang="en-US" sz="1500" dirty="0">
                  <a:solidFill>
                    <a:srgbClr val="1385AC"/>
                  </a:solidFill>
                  <a:latin typeface="Microsoft YaHei" panose="020B0503020204020204" pitchFamily="34" charset="-122"/>
                  <a:ea typeface="Microsoft YaHei" panose="020B0503020204020204" pitchFamily="34" charset="-122"/>
                </a:rPr>
                <a:t>受限于模型结构</a:t>
              </a:r>
              <a:r>
                <a:rPr lang="zh-CN" altLang="en-US" sz="1500" dirty="0">
                  <a:latin typeface="Microsoft YaHei" panose="020B0503020204020204" pitchFamily="34" charset="-122"/>
                  <a:ea typeface="Microsoft YaHei" panose="020B0503020204020204" pitchFamily="34" charset="-122"/>
                </a:rPr>
                <a:t>无法获得更复杂更丰富的嵌入表示，</a:t>
              </a:r>
              <a:r>
                <a:rPr lang="en-US" altLang="zh-CN" sz="1500" dirty="0">
                  <a:latin typeface="Microsoft YaHei" panose="020B0503020204020204" pitchFamily="34" charset="-122"/>
                  <a:ea typeface="Microsoft YaHei" panose="020B0503020204020204" pitchFamily="34" charset="-122"/>
                </a:rPr>
                <a:t>MLP</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CNN-based</a:t>
              </a:r>
              <a:r>
                <a:rPr lang="zh-CN" altLang="en-US" sz="1500" dirty="0">
                  <a:latin typeface="Microsoft YaHei" panose="020B0503020204020204" pitchFamily="34" charset="-122"/>
                  <a:ea typeface="Microsoft YaHei" panose="020B0503020204020204" pitchFamily="34" charset="-122"/>
                </a:rPr>
                <a:t>这类模型</a:t>
              </a:r>
              <a:r>
                <a:rPr lang="zh-CN" altLang="en-US" sz="1500" dirty="0">
                  <a:solidFill>
                    <a:srgbClr val="1385AC"/>
                  </a:solidFill>
                  <a:latin typeface="Microsoft YaHei" panose="020B0503020204020204" pitchFamily="34" charset="-122"/>
                  <a:ea typeface="Microsoft YaHei" panose="020B0503020204020204" pitchFamily="34" charset="-122"/>
                </a:rPr>
                <a:t>独立的处理每一个三元组</a:t>
              </a:r>
              <a:r>
                <a:rPr lang="zh-CN" altLang="en-US" sz="1500" dirty="0">
                  <a:latin typeface="Microsoft YaHei" panose="020B0503020204020204" pitchFamily="34" charset="-122"/>
                  <a:ea typeface="Microsoft YaHei" panose="020B0503020204020204" pitchFamily="34" charset="-122"/>
                </a:rPr>
                <a:t>，忽略了三元组的</a:t>
              </a:r>
              <a:r>
                <a:rPr lang="zh-CN" altLang="en-US" sz="1500" dirty="0">
                  <a:solidFill>
                    <a:srgbClr val="1385AC"/>
                  </a:solidFill>
                  <a:latin typeface="Microsoft YaHei" panose="020B0503020204020204" pitchFamily="34" charset="-122"/>
                  <a:ea typeface="Microsoft YaHei" panose="020B0503020204020204" pitchFamily="34" charset="-122"/>
                </a:rPr>
                <a:t>结构信息</a:t>
              </a:r>
              <a:r>
                <a:rPr lang="zh-CN" altLang="en-US" sz="1500" dirty="0">
                  <a:latin typeface="Microsoft YaHei" panose="020B0503020204020204" pitchFamily="34" charset="-122"/>
                  <a:ea typeface="Microsoft YaHei" panose="020B0503020204020204" pitchFamily="34" charset="-122"/>
                </a:rPr>
                <a:t>。</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sz="1500" dirty="0">
                  <a:solidFill>
                    <a:srgbClr val="1A37CB"/>
                  </a:solidFill>
                  <a:latin typeface="Microsoft YaHei" panose="020B0503020204020204" pitchFamily="34" charset="-122"/>
                  <a:ea typeface="Microsoft YaHei" panose="020B0503020204020204" pitchFamily="34" charset="-122"/>
                </a:rPr>
                <a:t>RGCN</a:t>
              </a:r>
              <a:r>
                <a:rPr lang="zh-CN" altLang="en-US" sz="1500" dirty="0">
                  <a:solidFill>
                    <a:srgbClr val="1A37CB"/>
                  </a:solidFill>
                  <a:latin typeface="Microsoft YaHei" panose="020B0503020204020204" pitchFamily="34" charset="-122"/>
                  <a:ea typeface="Microsoft YaHei" panose="020B0503020204020204" pitchFamily="34" charset="-122"/>
                </a:rPr>
                <a:t>（</a:t>
              </a:r>
              <a:r>
                <a:rPr lang="en-US" altLang="zh-CN" sz="1500" dirty="0" err="1">
                  <a:solidFill>
                    <a:srgbClr val="1A37CB"/>
                  </a:solidFill>
                  <a:latin typeface="Microsoft YaHei" panose="020B0503020204020204" pitchFamily="34" charset="-122"/>
                  <a:ea typeface="Microsoft YaHei" panose="020B0503020204020204" pitchFamily="34" charset="-122"/>
                </a:rPr>
                <a:t>Schlichtkrull</a:t>
              </a:r>
              <a:r>
                <a:rPr lang="en-US" altLang="zh-CN" sz="1500" dirty="0">
                  <a:solidFill>
                    <a:srgbClr val="1A37CB"/>
                  </a:solidFill>
                  <a:latin typeface="Microsoft YaHei" panose="020B0503020204020204" pitchFamily="34" charset="-122"/>
                  <a:ea typeface="Microsoft YaHei" panose="020B0503020204020204" pitchFamily="34" charset="-122"/>
                </a:rPr>
                <a:t> et al. WWW</a:t>
              </a:r>
              <a:r>
                <a:rPr lang="zh-CN" altLang="en-US" sz="1500" dirty="0">
                  <a:solidFill>
                    <a:srgbClr val="1A37CB"/>
                  </a:solidFill>
                  <a:latin typeface="Microsoft YaHei" panose="020B0503020204020204" pitchFamily="34" charset="-122"/>
                  <a:ea typeface="Microsoft YaHei" panose="020B0503020204020204" pitchFamily="34" charset="-122"/>
                </a:rPr>
                <a:t> </a:t>
              </a:r>
              <a:r>
                <a:rPr lang="en-US" altLang="zh-CN" sz="1500" dirty="0">
                  <a:solidFill>
                    <a:srgbClr val="1A37CB"/>
                  </a:solidFill>
                  <a:latin typeface="Microsoft YaHei" panose="020B0503020204020204" pitchFamily="34" charset="-122"/>
                  <a:ea typeface="Microsoft YaHei" panose="020B0503020204020204" pitchFamily="34" charset="-122"/>
                </a:rPr>
                <a:t>2018)</a:t>
              </a:r>
            </a:p>
            <a:p>
              <a:pPr indent="457200">
                <a:lnSpc>
                  <a:spcPct val="150000"/>
                </a:lnSpc>
              </a:pPr>
              <a:r>
                <a:rPr lang="zh-CN" altLang="en-US" sz="1500" dirty="0">
                  <a:latin typeface="Microsoft YaHei" panose="020B0503020204020204" pitchFamily="34" charset="-122"/>
                  <a:ea typeface="Microsoft YaHei" panose="020B0503020204020204" pitchFamily="34" charset="-122"/>
                </a:rPr>
                <a:t>传统的基于频谱的</a:t>
              </a:r>
              <a:r>
                <a:rPr lang="en-US" altLang="zh-CN" sz="1500" dirty="0">
                  <a:latin typeface="Microsoft YaHei" panose="020B0503020204020204" pitchFamily="34" charset="-122"/>
                  <a:ea typeface="Microsoft YaHei" panose="020B0503020204020204" pitchFamily="34" charset="-122"/>
                </a:rPr>
                <a:t>GCN</a:t>
              </a:r>
              <a:r>
                <a:rPr lang="zh-CN" altLang="en-US" sz="1500" dirty="0">
                  <a:latin typeface="Microsoft YaHei" panose="020B0503020204020204" pitchFamily="34" charset="-122"/>
                  <a:ea typeface="Microsoft YaHei" panose="020B0503020204020204" pitchFamily="34" charset="-122"/>
                </a:rPr>
                <a:t>只能处理</a:t>
              </a:r>
              <a:r>
                <a:rPr lang="zh-CN" altLang="en-US" sz="1500" dirty="0">
                  <a:solidFill>
                    <a:srgbClr val="1385AC"/>
                  </a:solidFill>
                  <a:latin typeface="Microsoft YaHei" panose="020B0503020204020204" pitchFamily="34" charset="-122"/>
                  <a:ea typeface="Microsoft YaHei" panose="020B0503020204020204" pitchFamily="34" charset="-122"/>
                </a:rPr>
                <a:t>无向单关系</a:t>
              </a:r>
              <a:r>
                <a:rPr lang="zh-CN" altLang="en-US" sz="1500" dirty="0">
                  <a:latin typeface="Microsoft YaHei" panose="020B0503020204020204" pitchFamily="34" charset="-122"/>
                  <a:ea typeface="Microsoft YaHei" panose="020B0503020204020204" pitchFamily="34" charset="-122"/>
                </a:rPr>
                <a:t>网络，因为其要求归一化图拉普拉斯算子为实对称正半定矩阵，以便于进行图的傅立叶变换，这也表明</a:t>
              </a:r>
              <a:r>
                <a:rPr lang="zh-CN" altLang="en-US" sz="1500" dirty="0">
                  <a:solidFill>
                    <a:srgbClr val="1385AC"/>
                  </a:solidFill>
                  <a:latin typeface="Microsoft YaHei" panose="020B0503020204020204" pitchFamily="34" charset="-122"/>
                  <a:ea typeface="Microsoft YaHei" panose="020B0503020204020204" pitchFamily="34" charset="-122"/>
                </a:rPr>
                <a:t>邻接矩阵必须是对称的</a:t>
              </a:r>
              <a:r>
                <a:rPr lang="zh-CN" altLang="en-US" sz="1500" dirty="0">
                  <a:latin typeface="Microsoft YaHei" panose="020B0503020204020204" pitchFamily="34" charset="-122"/>
                  <a:ea typeface="Microsoft YaHei" panose="020B0503020204020204" pitchFamily="34" charset="-122"/>
                </a:rPr>
                <a:t>，并且二维的邻接矩阵也将边限制为相同类型，即单一关系。为了在图卷积中增加对多关系的支持，</a:t>
              </a:r>
              <a:r>
                <a:rPr lang="en-US" altLang="zh-CN" sz="1500" dirty="0">
                  <a:latin typeface="Microsoft YaHei" panose="020B0503020204020204" pitchFamily="34" charset="-122"/>
                  <a:ea typeface="Microsoft YaHei" panose="020B0503020204020204" pitchFamily="34" charset="-122"/>
                </a:rPr>
                <a:t>R-GCN</a:t>
              </a:r>
              <a:r>
                <a:rPr lang="zh-CN" altLang="en-US" sz="1500" dirty="0">
                  <a:latin typeface="Microsoft YaHei" panose="020B0503020204020204" pitchFamily="34" charset="-122"/>
                  <a:ea typeface="Microsoft YaHei" panose="020B0503020204020204" pitchFamily="34" charset="-122"/>
                </a:rPr>
                <a:t>对</a:t>
              </a:r>
              <a:r>
                <a:rPr lang="zh-CN" altLang="en-US" sz="1500" dirty="0">
                  <a:solidFill>
                    <a:srgbClr val="1385AC"/>
                  </a:solidFill>
                  <a:latin typeface="Microsoft YaHei" panose="020B0503020204020204" pitchFamily="34" charset="-122"/>
                  <a:ea typeface="Microsoft YaHei" panose="020B0503020204020204" pitchFamily="34" charset="-122"/>
                </a:rPr>
                <a:t>每一关系学习一个映射矩阵</a:t>
              </a:r>
              <a:r>
                <a:rPr lang="zh-CN" altLang="en-US" sz="1500" dirty="0">
                  <a:latin typeface="Microsoft YaHei" panose="020B0503020204020204" pitchFamily="34" charset="-122"/>
                  <a:ea typeface="Microsoft YaHei" panose="020B0503020204020204" pitchFamily="34" charset="-122"/>
                </a:rPr>
                <a:t>，用于改变实体在累计邻居权重时考虑来自不同关系的影响。</a:t>
              </a:r>
              <a:endParaRPr lang="en-US" altLang="zh-CN" sz="15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5143"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768242E8-EE52-C241-B5D3-5E5B6497A2F5}"/>
              </a:ext>
            </a:extLst>
          </p:cNvPr>
          <p:cNvPicPr>
            <a:picLocks noChangeAspect="1"/>
          </p:cNvPicPr>
          <p:nvPr/>
        </p:nvPicPr>
        <p:blipFill>
          <a:blip r:embed="rId5"/>
          <a:stretch>
            <a:fillRect/>
          </a:stretch>
        </p:blipFill>
        <p:spPr>
          <a:xfrm>
            <a:off x="8272255" y="1695797"/>
            <a:ext cx="3181851" cy="3503715"/>
          </a:xfrm>
          <a:prstGeom prst="rect">
            <a:avLst/>
          </a:prstGeom>
        </p:spPr>
      </p:pic>
      <p:sp>
        <p:nvSpPr>
          <p:cNvPr id="30" name="文本框 29">
            <a:extLst>
              <a:ext uri="{FF2B5EF4-FFF2-40B4-BE49-F238E27FC236}">
                <a16:creationId xmlns:a16="http://schemas.microsoft.com/office/drawing/2014/main" id="{02975E36-20C2-FF4B-961F-50F788122BC5}"/>
              </a:ext>
            </a:extLst>
          </p:cNvPr>
          <p:cNvSpPr txBox="1"/>
          <p:nvPr/>
        </p:nvSpPr>
        <p:spPr>
          <a:xfrm>
            <a:off x="8209002" y="5199512"/>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RGCN</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Model</a:t>
            </a:r>
          </a:p>
        </p:txBody>
      </p:sp>
      <p:pic>
        <p:nvPicPr>
          <p:cNvPr id="9" name="图片 8">
            <a:extLst>
              <a:ext uri="{FF2B5EF4-FFF2-40B4-BE49-F238E27FC236}">
                <a16:creationId xmlns:a16="http://schemas.microsoft.com/office/drawing/2014/main" id="{C8AE2770-9E9D-6248-8F2B-31A20D8875E8}"/>
              </a:ext>
            </a:extLst>
          </p:cNvPr>
          <p:cNvPicPr>
            <a:picLocks noChangeAspect="1"/>
          </p:cNvPicPr>
          <p:nvPr/>
        </p:nvPicPr>
        <p:blipFill>
          <a:blip r:embed="rId6"/>
          <a:stretch>
            <a:fillRect/>
          </a:stretch>
        </p:blipFill>
        <p:spPr>
          <a:xfrm>
            <a:off x="2582345" y="5242369"/>
            <a:ext cx="3644072" cy="636430"/>
          </a:xfrm>
          <a:prstGeom prst="rect">
            <a:avLst/>
          </a:prstGeom>
        </p:spPr>
      </p:pic>
    </p:spTree>
    <p:extLst>
      <p:ext uri="{BB962C8B-B14F-4D97-AF65-F5344CB8AC3E}">
        <p14:creationId xmlns:p14="http://schemas.microsoft.com/office/powerpoint/2010/main" val="74616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2262" y="310334"/>
            <a:ext cx="5353637"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编码模型</a:t>
            </a:r>
            <a:r>
              <a:rPr lang="en-US" altLang="zh-CN" dirty="0">
                <a:solidFill>
                  <a:schemeClr val="bg1"/>
                </a:solidFill>
                <a:latin typeface="微软雅黑" pitchFamily="34" charset="-122"/>
                <a:ea typeface="微软雅黑" pitchFamily="34" charset="-122"/>
              </a:rPr>
              <a:t>——Neural</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Network</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Encoding</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Models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339619"/>
            <a:ext cx="6658002" cy="4930552"/>
            <a:chOff x="4361263" y="1340462"/>
            <a:chExt cx="8515648" cy="1993082"/>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425724"/>
              <a:ext cx="3672293" cy="205303"/>
            </a:xfrm>
            <a:prstGeom prst="rect">
              <a:avLst/>
            </a:prstGeom>
            <a:noFill/>
          </p:spPr>
          <p:txBody>
            <a:bodyPr wrap="non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VR-GCN</a:t>
              </a:r>
              <a:r>
                <a:rPr lang="zh-CN" altLang="en-US" sz="1600" dirty="0">
                  <a:solidFill>
                    <a:srgbClr val="1A37CB"/>
                  </a:solidFill>
                  <a:latin typeface="微软雅黑" pitchFamily="34" charset="-122"/>
                  <a:ea typeface="微软雅黑" pitchFamily="34" charset="-122"/>
                </a:rPr>
                <a:t> </a:t>
              </a:r>
              <a:r>
                <a:rPr lang="en-US" altLang="zh-CN" sz="1600" dirty="0">
                  <a:solidFill>
                    <a:srgbClr val="1A37CB"/>
                  </a:solidFill>
                  <a:latin typeface="微软雅黑" pitchFamily="34" charset="-122"/>
                  <a:ea typeface="微软雅黑" pitchFamily="34" charset="-122"/>
                </a:rPr>
                <a:t>(Ye</a:t>
              </a:r>
              <a:r>
                <a:rPr lang="zh-CN" altLang="en-US" sz="1600" dirty="0">
                  <a:solidFill>
                    <a:srgbClr val="1A37CB"/>
                  </a:solidFill>
                  <a:latin typeface="微软雅黑" pitchFamily="34" charset="-122"/>
                  <a:ea typeface="微软雅黑" pitchFamily="34" charset="-122"/>
                </a:rPr>
                <a:t> </a:t>
              </a:r>
              <a:r>
                <a:rPr lang="en-US" altLang="zh-CN" sz="1600" dirty="0">
                  <a:solidFill>
                    <a:srgbClr val="1A37CB"/>
                  </a:solidFill>
                  <a:latin typeface="微软雅黑" pitchFamily="34" charset="-122"/>
                  <a:ea typeface="微软雅黑" pitchFamily="34" charset="-122"/>
                </a:rPr>
                <a:t>et</a:t>
              </a:r>
              <a:r>
                <a:rPr lang="zh-CN" altLang="en-US" sz="1600" dirty="0">
                  <a:solidFill>
                    <a:srgbClr val="1A37CB"/>
                  </a:solidFill>
                  <a:latin typeface="微软雅黑" pitchFamily="34" charset="-122"/>
                  <a:ea typeface="微软雅黑" pitchFamily="34" charset="-122"/>
                </a:rPr>
                <a:t> </a:t>
              </a:r>
              <a:r>
                <a:rPr lang="en-US" altLang="zh-CN" sz="1600" dirty="0">
                  <a:solidFill>
                    <a:srgbClr val="1A37CB"/>
                  </a:solidFill>
                  <a:latin typeface="微软雅黑" pitchFamily="34" charset="-122"/>
                  <a:ea typeface="微软雅黑" pitchFamily="34" charset="-122"/>
                </a:rPr>
                <a:t>al.</a:t>
              </a:r>
              <a:r>
                <a:rPr lang="zh-CN" altLang="en-US" sz="1600" dirty="0">
                  <a:solidFill>
                    <a:srgbClr val="1A37CB"/>
                  </a:solidFill>
                  <a:latin typeface="微软雅黑" pitchFamily="34" charset="-122"/>
                  <a:ea typeface="微软雅黑" pitchFamily="34" charset="-122"/>
                </a:rPr>
                <a:t> </a:t>
              </a:r>
              <a:r>
                <a:rPr lang="en-US" altLang="zh-CN" sz="1600" dirty="0">
                  <a:solidFill>
                    <a:srgbClr val="1A37CB"/>
                  </a:solidFill>
                  <a:latin typeface="微软雅黑" pitchFamily="34" charset="-122"/>
                  <a:ea typeface="微软雅黑" pitchFamily="34" charset="-122"/>
                </a:rPr>
                <a:t>IJCAI</a:t>
              </a:r>
              <a:r>
                <a:rPr lang="zh-CN" altLang="en-US" sz="1600" dirty="0">
                  <a:solidFill>
                    <a:srgbClr val="1A37CB"/>
                  </a:solidFill>
                  <a:latin typeface="微软雅黑" pitchFamily="34" charset="-122"/>
                  <a:ea typeface="微软雅黑" pitchFamily="34" charset="-122"/>
                </a:rPr>
                <a:t> </a:t>
              </a:r>
              <a:r>
                <a:rPr lang="en-US" altLang="zh-CN" sz="1600" dirty="0">
                  <a:solidFill>
                    <a:srgbClr val="1A37CB"/>
                  </a:solidFill>
                  <a:latin typeface="微软雅黑" pitchFamily="34" charset="-122"/>
                  <a:ea typeface="微软雅黑" pitchFamily="34" charset="-122"/>
                </a:rPr>
                <a:t>2019)</a:t>
              </a: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1637201"/>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动机</a:t>
              </a:r>
              <a:r>
                <a:rPr lang="zh-CN" altLang="en-US" sz="1500" b="1" dirty="0">
                  <a:latin typeface="Microsoft YaHei" panose="020B0503020204020204" pitchFamily="34" charset="-122"/>
                  <a:ea typeface="Microsoft YaHei" panose="020B0503020204020204" pitchFamily="34" charset="-122"/>
                  <a:sym typeface="Wingdings" pitchFamily="2" charset="2"/>
                </a:rPr>
                <a:t>：</a:t>
              </a:r>
              <a:r>
                <a:rPr lang="zh-CN" altLang="en-US" sz="1500" dirty="0">
                  <a:latin typeface="Microsoft YaHei" panose="020B0503020204020204" pitchFamily="34" charset="-122"/>
                  <a:ea typeface="Microsoft YaHei" panose="020B0503020204020204" pitchFamily="34" charset="-122"/>
                  <a:sym typeface="Wingdings" pitchFamily="2" charset="2"/>
                </a:rPr>
                <a:t>（</a:t>
              </a:r>
              <a:r>
                <a:rPr lang="en-US" altLang="zh-CN" sz="1500" dirty="0">
                  <a:latin typeface="Microsoft YaHei" panose="020B0503020204020204" pitchFamily="34" charset="-122"/>
                  <a:ea typeface="Microsoft YaHei" panose="020B0503020204020204" pitchFamily="34" charset="-122"/>
                  <a:sym typeface="Wingdings" pitchFamily="2" charset="2"/>
                </a:rPr>
                <a:t>1</a:t>
              </a:r>
              <a:r>
                <a:rPr lang="zh-CN" altLang="en-US" sz="1500" dirty="0">
                  <a:latin typeface="Microsoft YaHei" panose="020B0503020204020204" pitchFamily="34" charset="-122"/>
                  <a:ea typeface="Microsoft YaHei" panose="020B0503020204020204" pitchFamily="34" charset="-122"/>
                  <a:sym typeface="Wingdings" pitchFamily="2" charset="2"/>
                </a:rPr>
                <a:t>）</a:t>
              </a:r>
              <a:r>
                <a:rPr lang="en-US" altLang="zh-CN" sz="1500" dirty="0">
                  <a:latin typeface="Microsoft YaHei" panose="020B0503020204020204" pitchFamily="34" charset="-122"/>
                  <a:ea typeface="Microsoft YaHei" panose="020B0503020204020204" pitchFamily="34" charset="-122"/>
                </a:rPr>
                <a:t>RGCN</a:t>
              </a:r>
              <a:r>
                <a:rPr lang="zh-CN" altLang="en-US" sz="1500" dirty="0">
                  <a:latin typeface="Microsoft YaHei" panose="020B0503020204020204" pitchFamily="34" charset="-122"/>
                  <a:ea typeface="Microsoft YaHei" panose="020B0503020204020204" pitchFamily="34" charset="-122"/>
                </a:rPr>
                <a:t>需要为每一种关系学习一个转化矩阵，</a:t>
              </a:r>
              <a:r>
                <a:rPr lang="zh-CN" altLang="en-US" sz="1500" dirty="0">
                  <a:solidFill>
                    <a:srgbClr val="1385AC"/>
                  </a:solidFill>
                  <a:latin typeface="Microsoft YaHei" panose="020B0503020204020204" pitchFamily="34" charset="-122"/>
                  <a:ea typeface="Microsoft YaHei" panose="020B0503020204020204" pitchFamily="34" charset="-122"/>
                </a:rPr>
                <a:t>参数规模较大</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2</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RGCN</a:t>
              </a:r>
              <a:r>
                <a:rPr lang="zh-CN" altLang="en-US" sz="1500" dirty="0">
                  <a:latin typeface="Microsoft YaHei" panose="020B0503020204020204" pitchFamily="34" charset="-122"/>
                  <a:ea typeface="Microsoft YaHei" panose="020B0503020204020204" pitchFamily="34" charset="-122"/>
                </a:rPr>
                <a:t>在聚合邻域节点信息时，</a:t>
              </a:r>
              <a:r>
                <a:rPr lang="zh-CN" altLang="en-US" sz="1500" dirty="0">
                  <a:solidFill>
                    <a:srgbClr val="1385AC"/>
                  </a:solidFill>
                  <a:latin typeface="Microsoft YaHei" panose="020B0503020204020204" pitchFamily="34" charset="-122"/>
                  <a:ea typeface="Microsoft YaHei" panose="020B0503020204020204" pitchFamily="34" charset="-122"/>
                </a:rPr>
                <a:t>没有考虑关系的特征</a:t>
              </a:r>
              <a:endParaRPr lang="en-US" altLang="zh-CN" sz="1500" dirty="0">
                <a:solidFill>
                  <a:srgbClr val="1385AC"/>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dirty="0">
                  <a:latin typeface="Microsoft YaHei" panose="020B0503020204020204" pitchFamily="34" charset="-122"/>
                  <a:ea typeface="Microsoft YaHei" panose="020B0503020204020204" pitchFamily="34" charset="-122"/>
                </a:rPr>
                <a:t>为了能够显示的学习到关系的嵌入表示，</a:t>
              </a:r>
              <a:r>
                <a:rPr lang="en-US" altLang="zh-CN" sz="1500" dirty="0">
                  <a:latin typeface="Microsoft YaHei" panose="020B0503020204020204" pitchFamily="34" charset="-122"/>
                  <a:ea typeface="Microsoft YaHei" panose="020B0503020204020204" pitchFamily="34" charset="-122"/>
                </a:rPr>
                <a:t>VR-GCN</a:t>
              </a:r>
              <a:r>
                <a:rPr lang="zh-CN" altLang="en-US" sz="1500" dirty="0">
                  <a:latin typeface="Microsoft YaHei" panose="020B0503020204020204" pitchFamily="34" charset="-122"/>
                  <a:ea typeface="Microsoft YaHei" panose="020B0503020204020204" pitchFamily="34" charset="-122"/>
                </a:rPr>
                <a:t>认为在聚合邻域节点过程中，为了体现图的有向性，实体作为</a:t>
              </a:r>
              <a:r>
                <a:rPr lang="zh-CN" altLang="en-US" sz="1500" dirty="0">
                  <a:solidFill>
                    <a:srgbClr val="1385AC"/>
                  </a:solidFill>
                  <a:latin typeface="Microsoft YaHei" panose="020B0503020204020204" pitchFamily="34" charset="-122"/>
                  <a:ea typeface="Microsoft YaHei" panose="020B0503020204020204" pitchFamily="34" charset="-122"/>
                </a:rPr>
                <a:t>头实体或者尾实体时应该采用不同的卷积操作</a:t>
              </a:r>
              <a:r>
                <a:rPr lang="zh-CN" altLang="en-US" sz="1500" dirty="0">
                  <a:latin typeface="Microsoft YaHei" panose="020B0503020204020204" pitchFamily="34" charset="-122"/>
                  <a:ea typeface="Microsoft YaHei" panose="020B0503020204020204" pitchFamily="34" charset="-122"/>
                </a:rPr>
                <a:t>。不同于</a:t>
              </a:r>
              <a:r>
                <a:rPr lang="en-US" altLang="zh-CN" sz="1500" dirty="0">
                  <a:latin typeface="Microsoft YaHei" panose="020B0503020204020204" pitchFamily="34" charset="-122"/>
                  <a:ea typeface="Microsoft YaHei" panose="020B0503020204020204" pitchFamily="34" charset="-122"/>
                </a:rPr>
                <a:t>RGCN</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VR-GCN</a:t>
              </a:r>
              <a:r>
                <a:rPr lang="zh-CN" altLang="en-US" sz="1500" dirty="0">
                  <a:latin typeface="Microsoft YaHei" panose="020B0503020204020204" pitchFamily="34" charset="-122"/>
                  <a:ea typeface="Microsoft YaHei" panose="020B0503020204020204" pitchFamily="34" charset="-122"/>
                </a:rPr>
                <a:t>的关键在于在每层卷积过程中，利用</a:t>
              </a:r>
              <a:r>
                <a:rPr lang="en-US" altLang="zh-CN" sz="1500" dirty="0" err="1">
                  <a:latin typeface="Microsoft YaHei" panose="020B0503020204020204" pitchFamily="34" charset="-122"/>
                  <a:ea typeface="Microsoft YaHei" panose="020B0503020204020204" pitchFamily="34" charset="-122"/>
                </a:rPr>
                <a:t>TransE</a:t>
              </a:r>
              <a:r>
                <a:rPr lang="zh-CN" altLang="en-US" sz="1500" dirty="0">
                  <a:latin typeface="Microsoft YaHei" panose="020B0503020204020204" pitchFamily="34" charset="-122"/>
                  <a:ea typeface="Microsoft YaHei" panose="020B0503020204020204" pitchFamily="34" charset="-122"/>
                </a:rPr>
                <a:t>的原理引入关系的表示。</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7189"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02975E36-20C2-FF4B-961F-50F788122BC5}"/>
              </a:ext>
            </a:extLst>
          </p:cNvPr>
          <p:cNvSpPr txBox="1"/>
          <p:nvPr/>
        </p:nvSpPr>
        <p:spPr>
          <a:xfrm>
            <a:off x="8251013" y="5500564"/>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VR-GCN</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Model</a:t>
            </a:r>
          </a:p>
        </p:txBody>
      </p:sp>
      <p:pic>
        <p:nvPicPr>
          <p:cNvPr id="3" name="图片 2">
            <a:extLst>
              <a:ext uri="{FF2B5EF4-FFF2-40B4-BE49-F238E27FC236}">
                <a16:creationId xmlns:a16="http://schemas.microsoft.com/office/drawing/2014/main" id="{2677B7C2-809D-2A4C-ABC4-6C145A8D508D}"/>
              </a:ext>
            </a:extLst>
          </p:cNvPr>
          <p:cNvPicPr>
            <a:picLocks noChangeAspect="1"/>
          </p:cNvPicPr>
          <p:nvPr/>
        </p:nvPicPr>
        <p:blipFill>
          <a:blip r:embed="rId5"/>
          <a:stretch>
            <a:fillRect/>
          </a:stretch>
        </p:blipFill>
        <p:spPr>
          <a:xfrm>
            <a:off x="7525621" y="2142565"/>
            <a:ext cx="4419600" cy="3251200"/>
          </a:xfrm>
          <a:prstGeom prst="rect">
            <a:avLst/>
          </a:prstGeom>
        </p:spPr>
      </p:pic>
      <p:pic>
        <p:nvPicPr>
          <p:cNvPr id="4" name="图片 3">
            <a:extLst>
              <a:ext uri="{FF2B5EF4-FFF2-40B4-BE49-F238E27FC236}">
                <a16:creationId xmlns:a16="http://schemas.microsoft.com/office/drawing/2014/main" id="{CE0CC853-EB76-D64F-9D1B-31F81893F6F0}"/>
              </a:ext>
            </a:extLst>
          </p:cNvPr>
          <p:cNvPicPr>
            <a:picLocks noChangeAspect="1"/>
          </p:cNvPicPr>
          <p:nvPr/>
        </p:nvPicPr>
        <p:blipFill>
          <a:blip r:embed="rId6"/>
          <a:stretch>
            <a:fillRect/>
          </a:stretch>
        </p:blipFill>
        <p:spPr>
          <a:xfrm>
            <a:off x="2187949" y="4355056"/>
            <a:ext cx="4339460" cy="455188"/>
          </a:xfrm>
          <a:prstGeom prst="rect">
            <a:avLst/>
          </a:prstGeom>
        </p:spPr>
      </p:pic>
      <p:pic>
        <p:nvPicPr>
          <p:cNvPr id="5" name="图片 4">
            <a:extLst>
              <a:ext uri="{FF2B5EF4-FFF2-40B4-BE49-F238E27FC236}">
                <a16:creationId xmlns:a16="http://schemas.microsoft.com/office/drawing/2014/main" id="{EF798D95-5CB3-E249-A99E-527ABB553090}"/>
              </a:ext>
            </a:extLst>
          </p:cNvPr>
          <p:cNvPicPr>
            <a:picLocks noChangeAspect="1"/>
          </p:cNvPicPr>
          <p:nvPr/>
        </p:nvPicPr>
        <p:blipFill>
          <a:blip r:embed="rId7"/>
          <a:stretch>
            <a:fillRect/>
          </a:stretch>
        </p:blipFill>
        <p:spPr>
          <a:xfrm>
            <a:off x="3143805" y="4971825"/>
            <a:ext cx="1663325" cy="528739"/>
          </a:xfrm>
          <a:prstGeom prst="rect">
            <a:avLst/>
          </a:prstGeom>
        </p:spPr>
      </p:pic>
      <p:pic>
        <p:nvPicPr>
          <p:cNvPr id="7" name="图片 6">
            <a:extLst>
              <a:ext uri="{FF2B5EF4-FFF2-40B4-BE49-F238E27FC236}">
                <a16:creationId xmlns:a16="http://schemas.microsoft.com/office/drawing/2014/main" id="{47839293-D5E2-C14F-8662-735D964810DC}"/>
              </a:ext>
            </a:extLst>
          </p:cNvPr>
          <p:cNvPicPr>
            <a:picLocks noChangeAspect="1"/>
          </p:cNvPicPr>
          <p:nvPr/>
        </p:nvPicPr>
        <p:blipFill>
          <a:blip r:embed="rId8"/>
          <a:stretch>
            <a:fillRect/>
          </a:stretch>
        </p:blipFill>
        <p:spPr>
          <a:xfrm>
            <a:off x="1968436" y="5637030"/>
            <a:ext cx="4778485" cy="528739"/>
          </a:xfrm>
          <a:prstGeom prst="rect">
            <a:avLst/>
          </a:prstGeom>
        </p:spPr>
      </p:pic>
    </p:spTree>
    <p:extLst>
      <p:ext uri="{BB962C8B-B14F-4D97-AF65-F5344CB8AC3E}">
        <p14:creationId xmlns:p14="http://schemas.microsoft.com/office/powerpoint/2010/main" val="92849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00177" y="310334"/>
            <a:ext cx="3937225"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辅助信息</a:t>
            </a:r>
            <a:r>
              <a:rPr lang="en-US" altLang="zh-CN" dirty="0">
                <a:solidFill>
                  <a:schemeClr val="bg1"/>
                </a:solidFill>
                <a:latin typeface="微软雅黑" pitchFamily="34" charset="-122"/>
                <a:ea typeface="微软雅黑" pitchFamily="34" charset="-122"/>
              </a:rPr>
              <a:t>——Auxiliary</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Information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3" y="1339620"/>
            <a:ext cx="6187737" cy="4891363"/>
            <a:chOff x="4361263" y="1340462"/>
            <a:chExt cx="8585773" cy="2976242"/>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8313536" cy="154090"/>
            </a:xfrm>
            <a:prstGeom prst="rect">
              <a:avLst/>
            </a:prstGeom>
            <a:noFill/>
          </p:spPr>
          <p:txBody>
            <a:bodyPr wrap="none" lIns="91438" tIns="45719" rIns="91438" bIns="45719" rtlCol="0">
              <a:spAutoFit/>
            </a:bodyPr>
            <a:lstStyle/>
            <a:p>
              <a:pPr>
                <a:lnSpc>
                  <a:spcPct val="130000"/>
                </a:lnSpc>
              </a:pPr>
              <a:r>
                <a:rPr lang="en-US" altLang="zh-CN" sz="1500" dirty="0" err="1">
                  <a:solidFill>
                    <a:schemeClr val="tx2"/>
                  </a:solidFill>
                  <a:latin typeface="微软雅黑" pitchFamily="34" charset="-122"/>
                  <a:ea typeface="微软雅黑" pitchFamily="34" charset="-122"/>
                </a:rPr>
                <a:t>Mutil</a:t>
              </a:r>
              <a:r>
                <a:rPr lang="en-US" altLang="zh-CN" sz="1500" dirty="0">
                  <a:solidFill>
                    <a:schemeClr val="tx2"/>
                  </a:solidFill>
                  <a:latin typeface="微软雅黑" pitchFamily="34" charset="-122"/>
                  <a:ea typeface="微软雅黑" pitchFamily="34" charset="-122"/>
                </a:rPr>
                <a:t>-modal</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Embedding(textual</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description,</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visual</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information</a:t>
              </a:r>
              <a:r>
                <a:rPr lang="en-US" altLang="zh-CN" sz="1600" dirty="0">
                  <a:solidFill>
                    <a:schemeClr val="tx2"/>
                  </a:solidFill>
                  <a:latin typeface="微软雅黑" pitchFamily="34" charset="-122"/>
                  <a:ea typeface="微软雅黑" pitchFamily="34" charset="-122"/>
                </a:rPr>
                <a:t>)</a:t>
              </a:r>
              <a:endParaRPr lang="en-US" altLang="zh-CN" sz="1600" dirty="0">
                <a:solidFill>
                  <a:schemeClr val="bg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313534" cy="2620361"/>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动机</a:t>
              </a:r>
              <a:r>
                <a:rPr lang="zh-CN" altLang="en-US" sz="1500" b="1" dirty="0">
                  <a:latin typeface="Microsoft YaHei" panose="020B0503020204020204" pitchFamily="34" charset="-122"/>
                  <a:ea typeface="Microsoft YaHei" panose="020B0503020204020204" pitchFamily="34" charset="-122"/>
                  <a:sym typeface="Wingdings" pitchFamily="2" charset="2"/>
                </a:rPr>
                <a:t>：</a:t>
              </a:r>
              <a:r>
                <a:rPr lang="zh-CN" altLang="en-US" sz="1500" dirty="0">
                  <a:latin typeface="Microsoft YaHei" panose="020B0503020204020204" pitchFamily="34" charset="-122"/>
                  <a:ea typeface="Microsoft YaHei" panose="020B0503020204020204" pitchFamily="34" charset="-122"/>
                  <a:sym typeface="Wingdings" pitchFamily="2" charset="2"/>
                </a:rPr>
                <a:t>在知识库中有一些</a:t>
              </a:r>
              <a:r>
                <a:rPr lang="zh-CN" altLang="en-US" sz="1500" dirty="0">
                  <a:solidFill>
                    <a:srgbClr val="1385AC"/>
                  </a:solidFill>
                  <a:latin typeface="Microsoft YaHei" panose="020B0503020204020204" pitchFamily="34" charset="-122"/>
                  <a:ea typeface="Microsoft YaHei" panose="020B0503020204020204" pitchFamily="34" charset="-122"/>
                  <a:sym typeface="Wingdings" pitchFamily="2" charset="2"/>
                </a:rPr>
                <a:t>实体描述的文本信息</a:t>
              </a:r>
              <a:r>
                <a:rPr lang="zh-CN" altLang="en-US" sz="1500" dirty="0">
                  <a:latin typeface="Microsoft YaHei" panose="020B0503020204020204" pitchFamily="34" charset="-122"/>
                  <a:ea typeface="Microsoft YaHei" panose="020B0503020204020204" pitchFamily="34" charset="-122"/>
                  <a:sym typeface="Wingdings" pitchFamily="2" charset="2"/>
                </a:rPr>
                <a:t>，以及互联网中与实体相关的</a:t>
              </a:r>
              <a:r>
                <a:rPr lang="zh-CN" altLang="en-US" sz="1500" dirty="0">
                  <a:solidFill>
                    <a:srgbClr val="1385AC"/>
                  </a:solidFill>
                  <a:latin typeface="Microsoft YaHei" panose="020B0503020204020204" pitchFamily="34" charset="-122"/>
                  <a:ea typeface="Microsoft YaHei" panose="020B0503020204020204" pitchFamily="34" charset="-122"/>
                  <a:sym typeface="Wingdings" pitchFamily="2" charset="2"/>
                </a:rPr>
                <a:t>图片信息</a:t>
              </a:r>
              <a:r>
                <a:rPr lang="zh-CN" altLang="en-US" sz="1500" dirty="0">
                  <a:latin typeface="Microsoft YaHei" panose="020B0503020204020204" pitchFamily="34" charset="-122"/>
                  <a:ea typeface="Microsoft YaHei" panose="020B0503020204020204" pitchFamily="34" charset="-122"/>
                  <a:sym typeface="Wingdings" pitchFamily="2" charset="2"/>
                </a:rPr>
                <a:t>，如果能够融入这些信息到嵌入模型中，能够帮助</a:t>
              </a:r>
              <a:r>
                <a:rPr lang="zh-CN" altLang="en-US" sz="1500" dirty="0">
                  <a:solidFill>
                    <a:srgbClr val="1385AC"/>
                  </a:solidFill>
                  <a:latin typeface="Microsoft YaHei" panose="020B0503020204020204" pitchFamily="34" charset="-122"/>
                  <a:ea typeface="Microsoft YaHei" panose="020B0503020204020204" pitchFamily="34" charset="-122"/>
                  <a:sym typeface="Wingdings" pitchFamily="2" charset="2"/>
                </a:rPr>
                <a:t>改善数据稀疏问题</a:t>
              </a:r>
              <a:r>
                <a:rPr lang="zh-CN" altLang="en-US" sz="1500" dirty="0">
                  <a:latin typeface="Microsoft YaHei" panose="020B0503020204020204" pitchFamily="34" charset="-122"/>
                  <a:ea typeface="Microsoft YaHei" panose="020B0503020204020204" pitchFamily="34" charset="-122"/>
                  <a:sym typeface="Wingdings" pitchFamily="2" charset="2"/>
                </a:rPr>
                <a:t>，提高知识表示的区分能力。</a:t>
              </a:r>
              <a:endParaRPr lang="en-US" altLang="zh-CN" sz="1500" dirty="0">
                <a:latin typeface="Microsoft YaHei" panose="020B0503020204020204" pitchFamily="34" charset="-122"/>
                <a:ea typeface="Microsoft YaHei" panose="020B0503020204020204" pitchFamily="34" charset="-122"/>
                <a:sym typeface="Wingdings" pitchFamily="2" charset="2"/>
              </a:endParaRPr>
            </a:p>
            <a:p>
              <a:pPr marL="285750" indent="-285750">
                <a:lnSpc>
                  <a:spcPct val="150000"/>
                </a:lnSpc>
                <a:buFont typeface="Wingdings" pitchFamily="2" charset="2"/>
                <a:buChar char="Ø"/>
              </a:pPr>
              <a:r>
                <a:rPr lang="zh-CN" altLang="en-US" sz="1500" dirty="0">
                  <a:solidFill>
                    <a:schemeClr val="tx1"/>
                  </a:solidFill>
                  <a:latin typeface="Microsoft YaHei" panose="020B0503020204020204" pitchFamily="34" charset="-122"/>
                  <a:ea typeface="Microsoft YaHei" panose="020B0503020204020204" pitchFamily="34" charset="-122"/>
                </a:rPr>
                <a:t>难点：需要在同一个空间中嵌入结构化信息和实体描述、图片这类非结构化信息</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sz="1500" dirty="0">
                  <a:latin typeface="Microsoft YaHei" panose="020B0503020204020204" pitchFamily="34" charset="-122"/>
                  <a:ea typeface="Microsoft YaHei" panose="020B0503020204020204" pitchFamily="34" charset="-122"/>
                </a:rPr>
                <a:t>DKRL(</a:t>
              </a:r>
              <a:r>
                <a:rPr lang="zh-CN" altLang="en-US" sz="1500" dirty="0">
                  <a:latin typeface="Microsoft YaHei" panose="020B0503020204020204" pitchFamily="34" charset="-122"/>
                  <a:ea typeface="Microsoft YaHei" panose="020B0503020204020204" pitchFamily="34" charset="-122"/>
                </a:rPr>
                <a:t>融入实体描述</a:t>
              </a:r>
              <a:r>
                <a:rPr lang="en-US" altLang="zh-CN" sz="1500" dirty="0">
                  <a:latin typeface="Microsoft YaHei" panose="020B0503020204020204" pitchFamily="34" charset="-122"/>
                  <a:ea typeface="Microsoft YaHei" panose="020B0503020204020204" pitchFamily="34" charset="-122"/>
                </a:rPr>
                <a:t>):</a:t>
              </a:r>
              <a:r>
                <a:rPr lang="zh-CN" altLang="en-US" sz="1500" dirty="0">
                  <a:latin typeface="Microsoft YaHei" panose="020B0503020204020204" pitchFamily="34" charset="-122"/>
                  <a:ea typeface="Microsoft YaHei" panose="020B0503020204020204" pitchFamily="34" charset="-122"/>
                </a:rPr>
                <a:t> 通过</a:t>
              </a:r>
              <a:r>
                <a:rPr lang="en-US" altLang="zh-CN" sz="1500" dirty="0">
                  <a:latin typeface="Microsoft YaHei" panose="020B0503020204020204" pitchFamily="34" charset="-122"/>
                  <a:ea typeface="Microsoft YaHei" panose="020B0503020204020204" pitchFamily="34" charset="-122"/>
                </a:rPr>
                <a:t>CNN</a:t>
              </a:r>
              <a:r>
                <a:rPr lang="zh-CN" altLang="en-US" sz="1500" dirty="0">
                  <a:latin typeface="Microsoft YaHei" panose="020B0503020204020204" pitchFamily="34" charset="-122"/>
                  <a:ea typeface="Microsoft YaHei" panose="020B0503020204020204" pitchFamily="34" charset="-122"/>
                </a:rPr>
                <a:t>去编码实体描述来获得实体的初始嵌入，然后基于</a:t>
              </a:r>
              <a:r>
                <a:rPr lang="en-US" altLang="zh-CN" sz="1500" dirty="0" err="1">
                  <a:latin typeface="Microsoft YaHei" panose="020B0503020204020204" pitchFamily="34" charset="-122"/>
                  <a:ea typeface="Microsoft YaHei" panose="020B0503020204020204" pitchFamily="34" charset="-122"/>
                </a:rPr>
                <a:t>TransE</a:t>
              </a:r>
              <a:r>
                <a:rPr lang="zh-CN" altLang="en-US" sz="1500" dirty="0">
                  <a:latin typeface="Microsoft YaHei" panose="020B0503020204020204" pitchFamily="34" charset="-122"/>
                  <a:ea typeface="Microsoft YaHei" panose="020B0503020204020204" pitchFamily="34" charset="-122"/>
                </a:rPr>
                <a:t>的结构去训练。</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sz="1500" dirty="0">
                  <a:latin typeface="Microsoft YaHei" panose="020B0503020204020204" pitchFamily="34" charset="-122"/>
                  <a:ea typeface="Microsoft YaHei" panose="020B0503020204020204" pitchFamily="34" charset="-122"/>
                </a:rPr>
                <a:t>IKRL</a:t>
              </a:r>
              <a:r>
                <a:rPr lang="zh-CN" altLang="en-US" sz="1500" dirty="0">
                  <a:latin typeface="Microsoft YaHei" panose="020B0503020204020204" pitchFamily="34" charset="-122"/>
                  <a:ea typeface="Microsoft YaHei" panose="020B0503020204020204" pitchFamily="34" charset="-122"/>
                </a:rPr>
                <a:t>（融入图像信息）</a:t>
              </a:r>
              <a:r>
                <a:rPr lang="en-US" altLang="zh-CN" sz="1500" dirty="0">
                  <a:latin typeface="Microsoft YaHei" panose="020B0503020204020204" pitchFamily="34" charset="-122"/>
                  <a:ea typeface="Microsoft YaHei" panose="020B0503020204020204" pitchFamily="34" charset="-122"/>
                </a:rPr>
                <a:t>:</a:t>
              </a:r>
              <a:r>
                <a:rPr lang="zh-CN" altLang="en-US" sz="1500" dirty="0">
                  <a:latin typeface="Microsoft YaHei" panose="020B0503020204020204" pitchFamily="34" charset="-122"/>
                  <a:ea typeface="Microsoft YaHei" panose="020B0503020204020204" pitchFamily="34" charset="-122"/>
                </a:rPr>
                <a:t>类似于</a:t>
              </a:r>
              <a:r>
                <a:rPr lang="en-US" altLang="zh-CN" sz="1500" dirty="0">
                  <a:latin typeface="Microsoft YaHei" panose="020B0503020204020204" pitchFamily="34" charset="-122"/>
                  <a:ea typeface="Microsoft YaHei" panose="020B0503020204020204" pitchFamily="34" charset="-122"/>
                </a:rPr>
                <a:t>DKRL</a:t>
              </a:r>
              <a:r>
                <a:rPr lang="zh-CN" altLang="en-US" sz="1500" dirty="0">
                  <a:latin typeface="Microsoft YaHei" panose="020B0503020204020204" pitchFamily="34" charset="-122"/>
                  <a:ea typeface="Microsoft YaHei" panose="020B0503020204020204" pitchFamily="34" charset="-122"/>
                </a:rPr>
                <a:t>的思想，将图像编码到实体空间，基于</a:t>
              </a:r>
              <a:r>
                <a:rPr lang="en-US" altLang="zh-CN" sz="1500" dirty="0" err="1">
                  <a:latin typeface="Microsoft YaHei" panose="020B0503020204020204" pitchFamily="34" charset="-122"/>
                  <a:ea typeface="Microsoft YaHei" panose="020B0503020204020204" pitchFamily="34" charset="-122"/>
                </a:rPr>
                <a:t>TransE</a:t>
              </a:r>
              <a:r>
                <a:rPr lang="zh-CN" altLang="en-US" sz="1500" dirty="0">
                  <a:latin typeface="Microsoft YaHei" panose="020B0503020204020204" pitchFamily="34" charset="-122"/>
                  <a:ea typeface="Microsoft YaHei" panose="020B0503020204020204" pitchFamily="34" charset="-122"/>
                </a:rPr>
                <a:t>的原理去训练。</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dirty="0">
                  <a:latin typeface="Microsoft YaHei" panose="020B0503020204020204" pitchFamily="34" charset="-122"/>
                  <a:ea typeface="Microsoft YaHei" panose="020B0503020204020204" pitchFamily="34" charset="-122"/>
                </a:rPr>
                <a:t>总结：这类跨模态的表示方法确保基于结构的表示方法和基于图像的表示方法在</a:t>
              </a:r>
              <a:r>
                <a:rPr lang="zh-CN" altLang="en-US" sz="1500" dirty="0">
                  <a:solidFill>
                    <a:srgbClr val="1BA0C9"/>
                  </a:solidFill>
                  <a:latin typeface="Microsoft YaHei" panose="020B0503020204020204" pitchFamily="34" charset="-122"/>
                  <a:ea typeface="Microsoft YaHei" panose="020B0503020204020204" pitchFamily="34" charset="-122"/>
                </a:rPr>
                <a:t>同一表示空间</a:t>
              </a:r>
              <a:r>
                <a:rPr lang="zh-CN" altLang="en-US" sz="1500" dirty="0">
                  <a:latin typeface="Microsoft YaHei" panose="020B0503020204020204" pitchFamily="34" charset="-122"/>
                  <a:ea typeface="Microsoft YaHei" panose="020B0503020204020204" pitchFamily="34" charset="-122"/>
                </a:rPr>
                <a:t>。知识图谱中还有很多其余辅助信息，比如</a:t>
              </a:r>
              <a:r>
                <a:rPr lang="zh-CN" altLang="en-US" sz="1500" dirty="0">
                  <a:solidFill>
                    <a:srgbClr val="1BA0C9"/>
                  </a:solidFill>
                  <a:latin typeface="Microsoft YaHei" panose="020B0503020204020204" pitchFamily="34" charset="-122"/>
                  <a:ea typeface="Microsoft YaHei" panose="020B0503020204020204" pitchFamily="34" charset="-122"/>
                </a:rPr>
                <a:t>实体属性、关系路径、逻辑规则</a:t>
              </a:r>
              <a:r>
                <a:rPr lang="zh-CN" altLang="en-US" sz="1500" dirty="0">
                  <a:latin typeface="Microsoft YaHei" panose="020B0503020204020204" pitchFamily="34" charset="-122"/>
                  <a:ea typeface="Microsoft YaHei" panose="020B0503020204020204" pitchFamily="34" charset="-122"/>
                </a:rPr>
                <a:t>等。</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8211"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9FE8D203-8569-C541-BB7F-42A90138DFA3}"/>
              </a:ext>
            </a:extLst>
          </p:cNvPr>
          <p:cNvPicPr>
            <a:picLocks noChangeAspect="1"/>
          </p:cNvPicPr>
          <p:nvPr/>
        </p:nvPicPr>
        <p:blipFill>
          <a:blip r:embed="rId5"/>
          <a:stretch>
            <a:fillRect/>
          </a:stretch>
        </p:blipFill>
        <p:spPr>
          <a:xfrm>
            <a:off x="7067006" y="1793343"/>
            <a:ext cx="4772952" cy="1683483"/>
          </a:xfrm>
          <a:prstGeom prst="rect">
            <a:avLst/>
          </a:prstGeom>
        </p:spPr>
      </p:pic>
      <p:sp>
        <p:nvSpPr>
          <p:cNvPr id="20" name="文本框 19">
            <a:extLst>
              <a:ext uri="{FF2B5EF4-FFF2-40B4-BE49-F238E27FC236}">
                <a16:creationId xmlns:a16="http://schemas.microsoft.com/office/drawing/2014/main" id="{0EE7DC23-7DEB-1F4B-958D-9C4359596F29}"/>
              </a:ext>
            </a:extLst>
          </p:cNvPr>
          <p:cNvSpPr txBox="1"/>
          <p:nvPr/>
        </p:nvSpPr>
        <p:spPr>
          <a:xfrm>
            <a:off x="8213165" y="3520142"/>
            <a:ext cx="3020932" cy="346633"/>
          </a:xfrm>
          <a:prstGeom prst="rect">
            <a:avLst/>
          </a:prstGeom>
          <a:noFill/>
        </p:spPr>
        <p:txBody>
          <a:bodyPr wrap="square" rtlCol="0">
            <a:spAutoFit/>
          </a:bodyPr>
          <a:lstStyle/>
          <a:p>
            <a:pPr algn="ctr">
              <a:lnSpc>
                <a:spcPct val="125000"/>
              </a:lnSpc>
            </a:pPr>
            <a:r>
              <a:rPr lang="en-US" altLang="zh-CN" sz="1400" dirty="0">
                <a:latin typeface="Songti SC" panose="02010600040101010101" pitchFamily="2" charset="-122"/>
                <a:ea typeface="Songti SC" panose="02010600040101010101" pitchFamily="2" charset="-122"/>
              </a:rPr>
              <a:t>DKRL</a:t>
            </a:r>
            <a:r>
              <a:rPr lang="zh-CN" altLang="en-US" sz="1400" dirty="0">
                <a:latin typeface="Songti SC" panose="02010600040101010101" pitchFamily="2" charset="-122"/>
                <a:ea typeface="Songti SC" panose="02010600040101010101" pitchFamily="2" charset="-122"/>
              </a:rPr>
              <a:t> </a:t>
            </a:r>
            <a:r>
              <a:rPr lang="en-US" altLang="zh-CN" sz="1400" dirty="0">
                <a:latin typeface="Songti SC" panose="02010600040101010101" pitchFamily="2" charset="-122"/>
                <a:ea typeface="Songti SC" panose="02010600040101010101" pitchFamily="2" charset="-122"/>
              </a:rPr>
              <a:t>Model</a:t>
            </a:r>
          </a:p>
        </p:txBody>
      </p:sp>
      <p:pic>
        <p:nvPicPr>
          <p:cNvPr id="9" name="图片 8">
            <a:extLst>
              <a:ext uri="{FF2B5EF4-FFF2-40B4-BE49-F238E27FC236}">
                <a16:creationId xmlns:a16="http://schemas.microsoft.com/office/drawing/2014/main" id="{74BB9AB7-F92E-D44D-B697-F5C3586B87AA}"/>
              </a:ext>
            </a:extLst>
          </p:cNvPr>
          <p:cNvPicPr>
            <a:picLocks noChangeAspect="1"/>
          </p:cNvPicPr>
          <p:nvPr/>
        </p:nvPicPr>
        <p:blipFill>
          <a:blip r:embed="rId6"/>
          <a:stretch>
            <a:fillRect/>
          </a:stretch>
        </p:blipFill>
        <p:spPr>
          <a:xfrm>
            <a:off x="7267448" y="4156520"/>
            <a:ext cx="4677773" cy="1822400"/>
          </a:xfrm>
          <a:prstGeom prst="rect">
            <a:avLst/>
          </a:prstGeom>
        </p:spPr>
      </p:pic>
      <p:sp>
        <p:nvSpPr>
          <p:cNvPr id="22" name="文本框 21">
            <a:extLst>
              <a:ext uri="{FF2B5EF4-FFF2-40B4-BE49-F238E27FC236}">
                <a16:creationId xmlns:a16="http://schemas.microsoft.com/office/drawing/2014/main" id="{E9D3D8BD-0C14-A94E-BD15-8E51FC14911B}"/>
              </a:ext>
            </a:extLst>
          </p:cNvPr>
          <p:cNvSpPr txBox="1"/>
          <p:nvPr/>
        </p:nvSpPr>
        <p:spPr>
          <a:xfrm>
            <a:off x="8095868" y="5923539"/>
            <a:ext cx="3020932" cy="346633"/>
          </a:xfrm>
          <a:prstGeom prst="rect">
            <a:avLst/>
          </a:prstGeom>
          <a:noFill/>
        </p:spPr>
        <p:txBody>
          <a:bodyPr wrap="square" rtlCol="0">
            <a:spAutoFit/>
          </a:bodyPr>
          <a:lstStyle/>
          <a:p>
            <a:pPr algn="ctr">
              <a:lnSpc>
                <a:spcPct val="125000"/>
              </a:lnSpc>
            </a:pPr>
            <a:r>
              <a:rPr lang="en-US" altLang="zh-CN" sz="1400" dirty="0">
                <a:latin typeface="Songti SC" panose="02010600040101010101" pitchFamily="2" charset="-122"/>
                <a:ea typeface="Songti SC" panose="02010600040101010101" pitchFamily="2" charset="-122"/>
              </a:rPr>
              <a:t>IKRL</a:t>
            </a:r>
            <a:r>
              <a:rPr lang="zh-CN" altLang="en-US" sz="1400" dirty="0">
                <a:latin typeface="Songti SC" panose="02010600040101010101" pitchFamily="2" charset="-122"/>
                <a:ea typeface="Songti SC" panose="02010600040101010101" pitchFamily="2" charset="-122"/>
              </a:rPr>
              <a:t> </a:t>
            </a:r>
            <a:r>
              <a:rPr lang="en-US" altLang="zh-CN" sz="1400" dirty="0">
                <a:latin typeface="Songti SC" panose="02010600040101010101" pitchFamily="2" charset="-122"/>
                <a:ea typeface="Songti SC" panose="02010600040101010101" pitchFamily="2" charset="-122"/>
              </a:rPr>
              <a:t>Model</a:t>
            </a:r>
          </a:p>
        </p:txBody>
      </p:sp>
    </p:spTree>
    <p:extLst>
      <p:ext uri="{BB962C8B-B14F-4D97-AF65-F5344CB8AC3E}">
        <p14:creationId xmlns:p14="http://schemas.microsoft.com/office/powerpoint/2010/main" val="15575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910148" y="3105834"/>
            <a:ext cx="8281852"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Knowledge-aware</a:t>
            </a:r>
            <a:r>
              <a:rPr lang="zh-CN" altLang="en-US" sz="36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Applications</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3</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5980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73651" y="321428"/>
            <a:ext cx="3420415"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Acquisition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Tasks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3" y="1339620"/>
            <a:ext cx="6187736" cy="5074243"/>
            <a:chOff x="4361263" y="1340462"/>
            <a:chExt cx="8585771" cy="3336789"/>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4124182" cy="220980"/>
            </a:xfrm>
            <a:prstGeom prst="rect">
              <a:avLst/>
            </a:prstGeom>
            <a:noFill/>
          </p:spPr>
          <p:txBody>
            <a:bodyPr wrap="none" lIns="91438" tIns="45719" rIns="91438" bIns="45719" rtlCol="0">
              <a:spAutoFit/>
            </a:bodyPr>
            <a:lstStyle/>
            <a:p>
              <a:pPr>
                <a:lnSpc>
                  <a:spcPct val="130000"/>
                </a:lnSpc>
              </a:pPr>
              <a:r>
                <a:rPr lang="en-US" altLang="zh-CN" sz="1500" dirty="0">
                  <a:solidFill>
                    <a:schemeClr val="tx2"/>
                  </a:solidFill>
                  <a:latin typeface="微软雅黑" pitchFamily="34" charset="-122"/>
                  <a:ea typeface="微软雅黑" pitchFamily="34" charset="-122"/>
                </a:rPr>
                <a:t>Knowledge</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Graph</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Completion</a:t>
              </a:r>
              <a:endParaRPr lang="en-US" altLang="zh-CN" sz="1600" dirty="0">
                <a:solidFill>
                  <a:schemeClr val="bg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313534" cy="2980908"/>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任务描述：</a:t>
              </a:r>
              <a:r>
                <a:rPr lang="zh-CN" altLang="en-US" sz="1500" dirty="0">
                  <a:solidFill>
                    <a:schemeClr val="tx1"/>
                  </a:solidFill>
                  <a:latin typeface="Microsoft YaHei" panose="020B0503020204020204" pitchFamily="34" charset="-122"/>
                  <a:ea typeface="Microsoft YaHei" panose="020B0503020204020204" pitchFamily="34" charset="-122"/>
                </a:rPr>
                <a:t>尽管现在有很多大型的知识库，但是它们都是不完整的，手工的去补全需要大量的人力，所以</a:t>
              </a:r>
              <a:r>
                <a:rPr lang="en-US" altLang="zh-CN" sz="1500" dirty="0">
                  <a:solidFill>
                    <a:schemeClr val="tx1"/>
                  </a:solidFill>
                  <a:latin typeface="Microsoft YaHei" panose="020B0503020204020204" pitchFamily="34" charset="-122"/>
                  <a:ea typeface="Microsoft YaHei" panose="020B0503020204020204" pitchFamily="34" charset="-122"/>
                </a:rPr>
                <a:t>KGC</a:t>
              </a:r>
              <a:r>
                <a:rPr lang="zh-CN" altLang="en-US" sz="1500" dirty="0">
                  <a:solidFill>
                    <a:schemeClr val="tx1"/>
                  </a:solidFill>
                  <a:latin typeface="Microsoft YaHei" panose="020B0503020204020204" pitchFamily="34" charset="-122"/>
                  <a:ea typeface="Microsoft YaHei" panose="020B0503020204020204" pitchFamily="34" charset="-122"/>
                </a:rPr>
                <a:t>任务被提出，用于向知识图谱中添加新的三元组。</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定义：</a:t>
              </a:r>
              <a:r>
                <a:rPr lang="zh-CN" altLang="en-US" sz="1500" dirty="0">
                  <a:latin typeface="Microsoft YaHei" panose="020B0503020204020204" pitchFamily="34" charset="-122"/>
                  <a:ea typeface="Microsoft YaHei" panose="020B0503020204020204" pitchFamily="34" charset="-122"/>
                </a:rPr>
                <a:t>对于一个不完整的知识图谱                           </a:t>
              </a:r>
              <a:r>
                <a:rPr lang="en-US" altLang="zh-CN" sz="1500" dirty="0">
                  <a:latin typeface="Microsoft YaHei" panose="020B0503020204020204" pitchFamily="34" charset="-122"/>
                  <a:ea typeface="Microsoft YaHei" panose="020B0503020204020204" pitchFamily="34" charset="-122"/>
                </a:rPr>
                <a:t>KGC</a:t>
              </a:r>
              <a:r>
                <a:rPr lang="zh-CN" altLang="en-US" sz="1500" dirty="0">
                  <a:latin typeface="Microsoft YaHei" panose="020B0503020204020204" pitchFamily="34" charset="-122"/>
                  <a:ea typeface="Microsoft YaHei" panose="020B0503020204020204" pitchFamily="34" charset="-122"/>
                </a:rPr>
                <a:t>任务就是去推断出可能存在的三元组</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常用的评测数据集：</a:t>
              </a:r>
              <a:r>
                <a:rPr lang="en-US" altLang="zh-CN" sz="1500" b="1" dirty="0">
                  <a:solidFill>
                    <a:srgbClr val="1BA0C9"/>
                  </a:solidFill>
                  <a:latin typeface="Microsoft YaHei" panose="020B0503020204020204" pitchFamily="34" charset="-122"/>
                  <a:ea typeface="Microsoft YaHei" panose="020B0503020204020204" pitchFamily="34" charset="-122"/>
                </a:rPr>
                <a:t>FB15k-237</a:t>
              </a:r>
              <a:r>
                <a:rPr lang="zh-CN" altLang="en-US" sz="1500" b="1" dirty="0">
                  <a:solidFill>
                    <a:srgbClr val="1BA0C9"/>
                  </a:solidFill>
                  <a:latin typeface="Microsoft YaHei" panose="020B0503020204020204" pitchFamily="34" charset="-122"/>
                  <a:ea typeface="Microsoft YaHei" panose="020B0503020204020204" pitchFamily="34" charset="-122"/>
                </a:rPr>
                <a:t>，</a:t>
              </a:r>
              <a:r>
                <a:rPr lang="en-US" altLang="zh-CN" sz="1500" b="1" dirty="0">
                  <a:solidFill>
                    <a:srgbClr val="1BA0C9"/>
                  </a:solidFill>
                  <a:latin typeface="Microsoft YaHei" panose="020B0503020204020204" pitchFamily="34" charset="-122"/>
                  <a:ea typeface="Microsoft YaHei" panose="020B0503020204020204" pitchFamily="34" charset="-122"/>
                </a:rPr>
                <a:t>WN18RR</a:t>
              </a:r>
              <a:r>
                <a:rPr lang="zh-CN" altLang="en-US" sz="1500" b="1"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YAGO3-10</a:t>
              </a: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流程：</a:t>
              </a:r>
              <a:r>
                <a:rPr lang="zh-CN" altLang="en-US" sz="1500" dirty="0">
                  <a:latin typeface="Microsoft YaHei" panose="020B0503020204020204" pitchFamily="34" charset="-122"/>
                  <a:ea typeface="Microsoft YaHei" panose="020B0503020204020204" pitchFamily="34" charset="-122"/>
                </a:rPr>
                <a:t>首先需要设计一个编码模型，学习到实体和关系的嵌入，然后输入到一个解码模型（得分函数）中，对于每一个测试三元组，将实体或者关系随机替换成知识库中的所有实体或关系，生成新的三元组，然后为每一个三元组计算得分，按照分数高低排名，并记录原本是合法三元组的排名。</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评测指标：</a:t>
              </a:r>
              <a:r>
                <a:rPr lang="en-US" altLang="zh-CN" sz="1500" dirty="0">
                  <a:latin typeface="Microsoft YaHei" panose="020B0503020204020204" pitchFamily="34" charset="-122"/>
                  <a:ea typeface="Microsoft YaHei" panose="020B0503020204020204" pitchFamily="34" charset="-122"/>
                </a:rPr>
                <a:t>MR</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MRR</a:t>
              </a:r>
              <a:r>
                <a:rPr lang="zh-CN" altLang="en-US" sz="1500" dirty="0">
                  <a:latin typeface="Microsoft YaHei" panose="020B0503020204020204" pitchFamily="34" charset="-122"/>
                  <a:ea typeface="Microsoft YaHei" panose="020B0503020204020204" pitchFamily="34" charset="-122"/>
                </a:rPr>
                <a:t>、</a:t>
              </a:r>
              <a:r>
                <a:rPr lang="en-US" altLang="zh-CN" sz="1500" dirty="0" err="1">
                  <a:latin typeface="Microsoft YaHei" panose="020B0503020204020204" pitchFamily="34" charset="-122"/>
                  <a:ea typeface="Microsoft YaHei" panose="020B0503020204020204" pitchFamily="34" charset="-122"/>
                </a:rPr>
                <a:t>Hits@N</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N=1,</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3,</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10)</a:t>
              </a:r>
              <a:r>
                <a:rPr lang="zh-CN" altLang="en-US" sz="1500" dirty="0">
                  <a:latin typeface="Microsoft YaHei" panose="020B0503020204020204" pitchFamily="34" charset="-122"/>
                  <a:ea typeface="Microsoft YaHei" panose="020B0503020204020204" pitchFamily="34" charset="-122"/>
                </a:rPr>
                <a:t>指预测排名小于</a:t>
              </a:r>
              <a:r>
                <a:rPr lang="en-US" altLang="zh-CN" sz="1500" dirty="0">
                  <a:latin typeface="Microsoft YaHei" panose="020B0503020204020204" pitchFamily="34" charset="-122"/>
                  <a:ea typeface="Microsoft YaHei" panose="020B0503020204020204" pitchFamily="34" charset="-122"/>
                </a:rPr>
                <a:t>N</a:t>
              </a:r>
              <a:r>
                <a:rPr lang="zh-CN" altLang="en-US" sz="1500" dirty="0">
                  <a:latin typeface="Microsoft YaHei" panose="020B0503020204020204" pitchFamily="34" charset="-122"/>
                  <a:ea typeface="Microsoft YaHei" panose="020B0503020204020204" pitchFamily="34" charset="-122"/>
                </a:rPr>
                <a:t>的三元组所占测试集的比例。</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9232"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E9D3D8BD-0C14-A94E-BD15-8E51FC14911B}"/>
              </a:ext>
            </a:extLst>
          </p:cNvPr>
          <p:cNvSpPr txBox="1"/>
          <p:nvPr/>
        </p:nvSpPr>
        <p:spPr>
          <a:xfrm>
            <a:off x="8078905" y="4826259"/>
            <a:ext cx="3020932" cy="765531"/>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Knowledge</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Graph</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Completion</a:t>
            </a:r>
          </a:p>
        </p:txBody>
      </p:sp>
      <p:pic>
        <p:nvPicPr>
          <p:cNvPr id="3" name="图片 2">
            <a:extLst>
              <a:ext uri="{FF2B5EF4-FFF2-40B4-BE49-F238E27FC236}">
                <a16:creationId xmlns:a16="http://schemas.microsoft.com/office/drawing/2014/main" id="{7D62DA4F-BDFD-1C44-9D70-16C70B56CB8E}"/>
              </a:ext>
            </a:extLst>
          </p:cNvPr>
          <p:cNvPicPr>
            <a:picLocks noChangeAspect="1"/>
          </p:cNvPicPr>
          <p:nvPr/>
        </p:nvPicPr>
        <p:blipFill>
          <a:blip r:embed="rId5"/>
          <a:stretch>
            <a:fillRect/>
          </a:stretch>
        </p:blipFill>
        <p:spPr>
          <a:xfrm>
            <a:off x="7233521" y="2539093"/>
            <a:ext cx="4711700" cy="2171700"/>
          </a:xfrm>
          <a:prstGeom prst="rect">
            <a:avLst/>
          </a:prstGeom>
        </p:spPr>
      </p:pic>
      <p:pic>
        <p:nvPicPr>
          <p:cNvPr id="4" name="图片 3">
            <a:extLst>
              <a:ext uri="{FF2B5EF4-FFF2-40B4-BE49-F238E27FC236}">
                <a16:creationId xmlns:a16="http://schemas.microsoft.com/office/drawing/2014/main" id="{7E876390-15BB-7247-8633-700D1F41012C}"/>
              </a:ext>
            </a:extLst>
          </p:cNvPr>
          <p:cNvPicPr>
            <a:picLocks noChangeAspect="1"/>
          </p:cNvPicPr>
          <p:nvPr/>
        </p:nvPicPr>
        <p:blipFill>
          <a:blip r:embed="rId6"/>
          <a:stretch>
            <a:fillRect/>
          </a:stretch>
        </p:blipFill>
        <p:spPr>
          <a:xfrm>
            <a:off x="4289317" y="3013289"/>
            <a:ext cx="1392283" cy="250611"/>
          </a:xfrm>
          <a:prstGeom prst="rect">
            <a:avLst/>
          </a:prstGeom>
        </p:spPr>
      </p:pic>
      <p:pic>
        <p:nvPicPr>
          <p:cNvPr id="5" name="图片 4">
            <a:extLst>
              <a:ext uri="{FF2B5EF4-FFF2-40B4-BE49-F238E27FC236}">
                <a16:creationId xmlns:a16="http://schemas.microsoft.com/office/drawing/2014/main" id="{8EC1D051-92C1-D349-9D5A-DE9C115B467D}"/>
              </a:ext>
            </a:extLst>
          </p:cNvPr>
          <p:cNvPicPr>
            <a:picLocks noChangeAspect="1"/>
          </p:cNvPicPr>
          <p:nvPr/>
        </p:nvPicPr>
        <p:blipFill>
          <a:blip r:embed="rId7"/>
          <a:stretch>
            <a:fillRect/>
          </a:stretch>
        </p:blipFill>
        <p:spPr>
          <a:xfrm>
            <a:off x="3930187" y="3327958"/>
            <a:ext cx="2068649" cy="296985"/>
          </a:xfrm>
          <a:prstGeom prst="rect">
            <a:avLst/>
          </a:prstGeom>
        </p:spPr>
      </p:pic>
    </p:spTree>
    <p:extLst>
      <p:ext uri="{BB962C8B-B14F-4D97-AF65-F5344CB8AC3E}">
        <p14:creationId xmlns:p14="http://schemas.microsoft.com/office/powerpoint/2010/main" val="318603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1100187" y="1177842"/>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10254"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73A6F79C-4864-A54B-A3AD-468D8B9CBAF8}"/>
              </a:ext>
            </a:extLst>
          </p:cNvPr>
          <p:cNvPicPr>
            <a:picLocks noChangeAspect="1"/>
          </p:cNvPicPr>
          <p:nvPr/>
        </p:nvPicPr>
        <p:blipFill>
          <a:blip r:embed="rId5"/>
          <a:stretch>
            <a:fillRect/>
          </a:stretch>
        </p:blipFill>
        <p:spPr>
          <a:xfrm>
            <a:off x="1454149" y="2266064"/>
            <a:ext cx="8750300" cy="2628900"/>
          </a:xfrm>
          <a:prstGeom prst="rect">
            <a:avLst/>
          </a:prstGeom>
        </p:spPr>
      </p:pic>
      <p:pic>
        <p:nvPicPr>
          <p:cNvPr id="10" name="图片 9">
            <a:extLst>
              <a:ext uri="{FF2B5EF4-FFF2-40B4-BE49-F238E27FC236}">
                <a16:creationId xmlns:a16="http://schemas.microsoft.com/office/drawing/2014/main" id="{4F6059DF-C426-FC47-96E8-07D1B7107438}"/>
              </a:ext>
            </a:extLst>
          </p:cNvPr>
          <p:cNvPicPr>
            <a:picLocks noChangeAspect="1"/>
          </p:cNvPicPr>
          <p:nvPr/>
        </p:nvPicPr>
        <p:blipFill>
          <a:blip r:embed="rId6"/>
          <a:stretch>
            <a:fillRect/>
          </a:stretch>
        </p:blipFill>
        <p:spPr>
          <a:xfrm>
            <a:off x="3169384" y="5106264"/>
            <a:ext cx="5319831" cy="659824"/>
          </a:xfrm>
          <a:prstGeom prst="rect">
            <a:avLst/>
          </a:prstGeom>
        </p:spPr>
      </p:pic>
      <p:sp>
        <p:nvSpPr>
          <p:cNvPr id="23" name="文本框 22">
            <a:extLst>
              <a:ext uri="{FF2B5EF4-FFF2-40B4-BE49-F238E27FC236}">
                <a16:creationId xmlns:a16="http://schemas.microsoft.com/office/drawing/2014/main" id="{821DD168-D365-5C42-B94F-F104FD84761A}"/>
              </a:ext>
            </a:extLst>
          </p:cNvPr>
          <p:cNvSpPr txBox="1"/>
          <p:nvPr/>
        </p:nvSpPr>
        <p:spPr>
          <a:xfrm>
            <a:off x="1540106" y="1246059"/>
            <a:ext cx="5773114" cy="363174"/>
          </a:xfrm>
          <a:prstGeom prst="rect">
            <a:avLst/>
          </a:prstGeom>
          <a:noFill/>
        </p:spPr>
        <p:txBody>
          <a:bodyPr wrap="none" lIns="91438" tIns="45719" rIns="91438" bIns="45719" rtlCol="0">
            <a:spAutoFit/>
          </a:bodyPr>
          <a:lstStyle/>
          <a:p>
            <a:pPr>
              <a:lnSpc>
                <a:spcPct val="130000"/>
              </a:lnSpc>
            </a:pPr>
            <a:r>
              <a:rPr lang="en-US" altLang="zh-CN" sz="1500" dirty="0">
                <a:solidFill>
                  <a:srgbClr val="1A37CB"/>
                </a:solidFill>
                <a:latin typeface="微软雅黑" pitchFamily="34" charset="-122"/>
                <a:ea typeface="微软雅黑" pitchFamily="34" charset="-122"/>
              </a:rPr>
              <a:t>2018-AAAI-Convolutional 2D Knowledge Graph Embeddings</a:t>
            </a:r>
            <a:endParaRPr lang="en-US" altLang="zh-CN" sz="1600" dirty="0">
              <a:solidFill>
                <a:srgbClr val="1A37CB"/>
              </a:solidFill>
              <a:latin typeface="微软雅黑" pitchFamily="34" charset="-122"/>
              <a:ea typeface="微软雅黑" pitchFamily="34" charset="-122"/>
            </a:endParaRPr>
          </a:p>
        </p:txBody>
      </p:sp>
    </p:spTree>
    <p:extLst>
      <p:ext uri="{BB962C8B-B14F-4D97-AF65-F5344CB8AC3E}">
        <p14:creationId xmlns:p14="http://schemas.microsoft.com/office/powerpoint/2010/main" val="259956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11277"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9442966" cy="381193"/>
          </a:xfrm>
          <a:prstGeom prst="rect">
            <a:avLst/>
          </a:prstGeom>
          <a:noFill/>
        </p:spPr>
        <p:txBody>
          <a:bodyPr wrap="non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2019-ACL-Learning Attention-based Embeddings for Relation Prediction in Knowledge Graphs</a:t>
            </a:r>
          </a:p>
        </p:txBody>
      </p:sp>
      <p:pic>
        <p:nvPicPr>
          <p:cNvPr id="3" name="图片 2">
            <a:extLst>
              <a:ext uri="{FF2B5EF4-FFF2-40B4-BE49-F238E27FC236}">
                <a16:creationId xmlns:a16="http://schemas.microsoft.com/office/drawing/2014/main" id="{B94DE3E1-BE3C-A046-B1A7-412A1DD864D7}"/>
              </a:ext>
            </a:extLst>
          </p:cNvPr>
          <p:cNvPicPr>
            <a:picLocks noChangeAspect="1"/>
          </p:cNvPicPr>
          <p:nvPr/>
        </p:nvPicPr>
        <p:blipFill>
          <a:blip r:embed="rId5"/>
          <a:stretch>
            <a:fillRect/>
          </a:stretch>
        </p:blipFill>
        <p:spPr>
          <a:xfrm>
            <a:off x="1363410" y="1932151"/>
            <a:ext cx="9842500" cy="3416300"/>
          </a:xfrm>
          <a:prstGeom prst="rect">
            <a:avLst/>
          </a:prstGeom>
        </p:spPr>
      </p:pic>
      <p:sp>
        <p:nvSpPr>
          <p:cNvPr id="8" name="矩形 7">
            <a:extLst>
              <a:ext uri="{FF2B5EF4-FFF2-40B4-BE49-F238E27FC236}">
                <a16:creationId xmlns:a16="http://schemas.microsoft.com/office/drawing/2014/main" id="{74E069C0-4810-1649-9B60-E185D70DF1F8}"/>
              </a:ext>
            </a:extLst>
          </p:cNvPr>
          <p:cNvSpPr/>
          <p:nvPr/>
        </p:nvSpPr>
        <p:spPr>
          <a:xfrm>
            <a:off x="1620841" y="5563415"/>
            <a:ext cx="9585069" cy="923330"/>
          </a:xfrm>
          <a:prstGeom prst="rect">
            <a:avLst/>
          </a:prstGeom>
        </p:spPr>
        <p:txBody>
          <a:bodyPr wrap="square">
            <a:spAutoFit/>
          </a:bodyPr>
          <a:lstStyle/>
          <a:p>
            <a:pPr algn="just"/>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This ﬁgure shows end-to-end architecture of our model. Dashed arrows in the ﬁgure represent concatenation operation. Green circles represents initial entity embedding vectors and yellow circles represents initial relation embedding vectors.</a:t>
            </a:r>
          </a:p>
        </p:txBody>
      </p:sp>
    </p:spTree>
    <p:extLst>
      <p:ext uri="{BB962C8B-B14F-4D97-AF65-F5344CB8AC3E}">
        <p14:creationId xmlns:p14="http://schemas.microsoft.com/office/powerpoint/2010/main" val="287023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5872945" y="1496539"/>
            <a:ext cx="3280979"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Introduction</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1" name="文本框 70"/>
          <p:cNvSpPr txBox="1"/>
          <p:nvPr/>
        </p:nvSpPr>
        <p:spPr>
          <a:xfrm>
            <a:off x="5872945" y="2729069"/>
            <a:ext cx="3480800"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Work</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2" name="文本框 71"/>
          <p:cNvSpPr txBox="1"/>
          <p:nvPr/>
        </p:nvSpPr>
        <p:spPr>
          <a:xfrm>
            <a:off x="5872945" y="3798725"/>
            <a:ext cx="6118659"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Knowledge</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Acquisition</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Tasks</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3" name="文本框 72"/>
          <p:cNvSpPr txBox="1"/>
          <p:nvPr/>
        </p:nvSpPr>
        <p:spPr>
          <a:xfrm>
            <a:off x="5872945" y="5041969"/>
            <a:ext cx="5413264"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Summary</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and</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Outlook</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683721" y="3075521"/>
            <a:ext cx="1576072" cy="923330"/>
          </a:xfrm>
          <a:prstGeom prst="rect">
            <a:avLst/>
          </a:prstGeom>
        </p:spPr>
        <p:txBody>
          <a:bodyPr wrap="none">
            <a:spAutoFit/>
          </a:bodyPr>
          <a:lstStyle/>
          <a:p>
            <a:r>
              <a:rPr kumimoji="1" lang="zh-CN" altLang="en-US" sz="5400" b="1" dirty="0">
                <a:solidFill>
                  <a:schemeClr val="bg1"/>
                </a:solidFill>
                <a:latin typeface="方正清刻本悦宋简体" panose="02000000000000000000" pitchFamily="2" charset="-122"/>
                <a:ea typeface="方正清刻本悦宋简体" panose="02000000000000000000" pitchFamily="2" charset="-122"/>
              </a:rPr>
              <a:t>目录</a:t>
            </a:r>
          </a:p>
        </p:txBody>
      </p:sp>
      <p:sp>
        <p:nvSpPr>
          <p:cNvPr id="129" name="文本框 128"/>
          <p:cNvSpPr txBox="1"/>
          <p:nvPr/>
        </p:nvSpPr>
        <p:spPr>
          <a:xfrm>
            <a:off x="4864509" y="1420315"/>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01</a:t>
            </a:r>
          </a:p>
        </p:txBody>
      </p:sp>
      <p:sp>
        <p:nvSpPr>
          <p:cNvPr id="130" name="矩形 129"/>
          <p:cNvSpPr/>
          <p:nvPr/>
        </p:nvSpPr>
        <p:spPr>
          <a:xfrm>
            <a:off x="4864509" y="1360258"/>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4878971" y="2605062"/>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02</a:t>
            </a:r>
          </a:p>
        </p:txBody>
      </p:sp>
      <p:sp>
        <p:nvSpPr>
          <p:cNvPr id="134" name="矩形 133"/>
          <p:cNvSpPr/>
          <p:nvPr/>
        </p:nvSpPr>
        <p:spPr>
          <a:xfrm>
            <a:off x="4878971" y="2545005"/>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4864509" y="3727590"/>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03</a:t>
            </a:r>
          </a:p>
        </p:txBody>
      </p:sp>
      <p:sp>
        <p:nvSpPr>
          <p:cNvPr id="136" name="矩形 135"/>
          <p:cNvSpPr/>
          <p:nvPr/>
        </p:nvSpPr>
        <p:spPr>
          <a:xfrm>
            <a:off x="4864509" y="3667533"/>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4878971" y="495913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04</a:t>
            </a:r>
          </a:p>
        </p:txBody>
      </p:sp>
      <p:sp>
        <p:nvSpPr>
          <p:cNvPr id="140" name="矩形 139"/>
          <p:cNvSpPr/>
          <p:nvPr/>
        </p:nvSpPr>
        <p:spPr>
          <a:xfrm>
            <a:off x="4878971" y="489907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EE9D814-9FF9-4740-84EA-7B17F4AD9B0C}"/>
              </a:ext>
            </a:extLst>
          </p:cNvPr>
          <p:cNvSpPr txBox="1"/>
          <p:nvPr/>
        </p:nvSpPr>
        <p:spPr>
          <a:xfrm>
            <a:off x="6570518" y="5134501"/>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1877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12300"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9442966" cy="381193"/>
          </a:xfrm>
          <a:prstGeom prst="rect">
            <a:avLst/>
          </a:prstGeom>
          <a:noFill/>
        </p:spPr>
        <p:txBody>
          <a:bodyPr wrap="non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2019-ACL-Learning Attention-based Embeddings for Relation Prediction in Knowledge Graphs</a:t>
            </a:r>
          </a:p>
        </p:txBody>
      </p:sp>
      <p:pic>
        <p:nvPicPr>
          <p:cNvPr id="4" name="图片 3">
            <a:extLst>
              <a:ext uri="{FF2B5EF4-FFF2-40B4-BE49-F238E27FC236}">
                <a16:creationId xmlns:a16="http://schemas.microsoft.com/office/drawing/2014/main" id="{2A4170DD-7B6F-D24F-9E7A-A0FD2F84851B}"/>
              </a:ext>
            </a:extLst>
          </p:cNvPr>
          <p:cNvPicPr>
            <a:picLocks noChangeAspect="1"/>
          </p:cNvPicPr>
          <p:nvPr/>
        </p:nvPicPr>
        <p:blipFill>
          <a:blip r:embed="rId5"/>
          <a:stretch>
            <a:fillRect/>
          </a:stretch>
        </p:blipFill>
        <p:spPr>
          <a:xfrm>
            <a:off x="1936903" y="2360964"/>
            <a:ext cx="2273300" cy="444500"/>
          </a:xfrm>
          <a:prstGeom prst="rect">
            <a:avLst/>
          </a:prstGeom>
        </p:spPr>
      </p:pic>
      <p:pic>
        <p:nvPicPr>
          <p:cNvPr id="5" name="图片 4">
            <a:extLst>
              <a:ext uri="{FF2B5EF4-FFF2-40B4-BE49-F238E27FC236}">
                <a16:creationId xmlns:a16="http://schemas.microsoft.com/office/drawing/2014/main" id="{0E007628-60F7-FF44-BFE3-A908F1258A8B}"/>
              </a:ext>
            </a:extLst>
          </p:cNvPr>
          <p:cNvPicPr>
            <a:picLocks noChangeAspect="1"/>
          </p:cNvPicPr>
          <p:nvPr/>
        </p:nvPicPr>
        <p:blipFill>
          <a:blip r:embed="rId6"/>
          <a:stretch>
            <a:fillRect/>
          </a:stretch>
        </p:blipFill>
        <p:spPr>
          <a:xfrm>
            <a:off x="1619403" y="3035300"/>
            <a:ext cx="2908300" cy="457200"/>
          </a:xfrm>
          <a:prstGeom prst="rect">
            <a:avLst/>
          </a:prstGeom>
        </p:spPr>
      </p:pic>
      <p:pic>
        <p:nvPicPr>
          <p:cNvPr id="7" name="图片 6">
            <a:extLst>
              <a:ext uri="{FF2B5EF4-FFF2-40B4-BE49-F238E27FC236}">
                <a16:creationId xmlns:a16="http://schemas.microsoft.com/office/drawing/2014/main" id="{43545E9F-9D4F-D94C-9D8D-50377D28837F}"/>
              </a:ext>
            </a:extLst>
          </p:cNvPr>
          <p:cNvPicPr>
            <a:picLocks noChangeAspect="1"/>
          </p:cNvPicPr>
          <p:nvPr/>
        </p:nvPicPr>
        <p:blipFill>
          <a:blip r:embed="rId7"/>
          <a:stretch>
            <a:fillRect/>
          </a:stretch>
        </p:blipFill>
        <p:spPr>
          <a:xfrm>
            <a:off x="1488529" y="3717087"/>
            <a:ext cx="3365500" cy="1054100"/>
          </a:xfrm>
          <a:prstGeom prst="rect">
            <a:avLst/>
          </a:prstGeom>
        </p:spPr>
      </p:pic>
      <p:pic>
        <p:nvPicPr>
          <p:cNvPr id="3" name="图片 2">
            <a:extLst>
              <a:ext uri="{FF2B5EF4-FFF2-40B4-BE49-F238E27FC236}">
                <a16:creationId xmlns:a16="http://schemas.microsoft.com/office/drawing/2014/main" id="{0F674B7F-FD46-0343-8DED-623D6F3D80E4}"/>
              </a:ext>
            </a:extLst>
          </p:cNvPr>
          <p:cNvPicPr>
            <a:picLocks noChangeAspect="1"/>
          </p:cNvPicPr>
          <p:nvPr/>
        </p:nvPicPr>
        <p:blipFill>
          <a:blip r:embed="rId8"/>
          <a:stretch>
            <a:fillRect/>
          </a:stretch>
        </p:blipFill>
        <p:spPr>
          <a:xfrm>
            <a:off x="7130897" y="1698491"/>
            <a:ext cx="2432617" cy="2484062"/>
          </a:xfrm>
          <a:prstGeom prst="rect">
            <a:avLst/>
          </a:prstGeom>
        </p:spPr>
      </p:pic>
      <p:pic>
        <p:nvPicPr>
          <p:cNvPr id="9" name="图片 8">
            <a:extLst>
              <a:ext uri="{FF2B5EF4-FFF2-40B4-BE49-F238E27FC236}">
                <a16:creationId xmlns:a16="http://schemas.microsoft.com/office/drawing/2014/main" id="{40741824-7C63-B54E-A7D3-CD9D9F178BE9}"/>
              </a:ext>
            </a:extLst>
          </p:cNvPr>
          <p:cNvPicPr>
            <a:picLocks noChangeAspect="1"/>
          </p:cNvPicPr>
          <p:nvPr/>
        </p:nvPicPr>
        <p:blipFill>
          <a:blip r:embed="rId9"/>
          <a:stretch>
            <a:fillRect/>
          </a:stretch>
        </p:blipFill>
        <p:spPr>
          <a:xfrm>
            <a:off x="6591946" y="4311354"/>
            <a:ext cx="3510517" cy="1941570"/>
          </a:xfrm>
          <a:prstGeom prst="rect">
            <a:avLst/>
          </a:prstGeom>
        </p:spPr>
      </p:pic>
      <p:pic>
        <p:nvPicPr>
          <p:cNvPr id="10" name="图片 9">
            <a:extLst>
              <a:ext uri="{FF2B5EF4-FFF2-40B4-BE49-F238E27FC236}">
                <a16:creationId xmlns:a16="http://schemas.microsoft.com/office/drawing/2014/main" id="{73691BD7-187C-2E44-A6B2-18B5B618466B}"/>
              </a:ext>
            </a:extLst>
          </p:cNvPr>
          <p:cNvPicPr>
            <a:picLocks noChangeAspect="1"/>
          </p:cNvPicPr>
          <p:nvPr/>
        </p:nvPicPr>
        <p:blipFill>
          <a:blip r:embed="rId10"/>
          <a:stretch>
            <a:fillRect/>
          </a:stretch>
        </p:blipFill>
        <p:spPr>
          <a:xfrm>
            <a:off x="1390803" y="4828428"/>
            <a:ext cx="3365500" cy="907422"/>
          </a:xfrm>
          <a:prstGeom prst="rect">
            <a:avLst/>
          </a:prstGeom>
        </p:spPr>
      </p:pic>
    </p:spTree>
    <p:extLst>
      <p:ext uri="{BB962C8B-B14F-4D97-AF65-F5344CB8AC3E}">
        <p14:creationId xmlns:p14="http://schemas.microsoft.com/office/powerpoint/2010/main" val="108417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7935438" cy="381193"/>
          </a:xfrm>
          <a:prstGeom prst="rect">
            <a:avLst/>
          </a:prstGeom>
          <a:noFill/>
        </p:spPr>
        <p:txBody>
          <a:bodyPr wrap="non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2020-ICLR-Composition-based Multi-Relational Graph Convolutional Networks</a:t>
            </a:r>
          </a:p>
        </p:txBody>
      </p:sp>
      <p:pic>
        <p:nvPicPr>
          <p:cNvPr id="8" name="图片 7">
            <a:extLst>
              <a:ext uri="{FF2B5EF4-FFF2-40B4-BE49-F238E27FC236}">
                <a16:creationId xmlns:a16="http://schemas.microsoft.com/office/drawing/2014/main" id="{F6374A4D-DAD9-694F-B696-6107F361B3C3}"/>
              </a:ext>
            </a:extLst>
          </p:cNvPr>
          <p:cNvPicPr>
            <a:picLocks noChangeAspect="1"/>
          </p:cNvPicPr>
          <p:nvPr/>
        </p:nvPicPr>
        <p:blipFill>
          <a:blip r:embed="rId3"/>
          <a:stretch>
            <a:fillRect/>
          </a:stretch>
        </p:blipFill>
        <p:spPr>
          <a:xfrm>
            <a:off x="2242473" y="2397805"/>
            <a:ext cx="3365500" cy="3175000"/>
          </a:xfrm>
          <a:prstGeom prst="rect">
            <a:avLst/>
          </a:prstGeom>
        </p:spPr>
      </p:pic>
      <p:pic>
        <p:nvPicPr>
          <p:cNvPr id="12" name="图片 11">
            <a:extLst>
              <a:ext uri="{FF2B5EF4-FFF2-40B4-BE49-F238E27FC236}">
                <a16:creationId xmlns:a16="http://schemas.microsoft.com/office/drawing/2014/main" id="{609DD559-F19B-DB48-BBF4-458CC826804C}"/>
              </a:ext>
            </a:extLst>
          </p:cNvPr>
          <p:cNvPicPr>
            <a:picLocks noChangeAspect="1"/>
          </p:cNvPicPr>
          <p:nvPr/>
        </p:nvPicPr>
        <p:blipFill>
          <a:blip r:embed="rId4"/>
          <a:stretch>
            <a:fillRect/>
          </a:stretch>
        </p:blipFill>
        <p:spPr>
          <a:xfrm>
            <a:off x="6268958" y="2448605"/>
            <a:ext cx="3289300" cy="3073400"/>
          </a:xfrm>
          <a:prstGeom prst="rect">
            <a:avLst/>
          </a:prstGeom>
        </p:spPr>
      </p:pic>
    </p:spTree>
    <p:extLst>
      <p:ext uri="{BB962C8B-B14F-4D97-AF65-F5344CB8AC3E}">
        <p14:creationId xmlns:p14="http://schemas.microsoft.com/office/powerpoint/2010/main" val="26628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7935438" cy="381193"/>
          </a:xfrm>
          <a:prstGeom prst="rect">
            <a:avLst/>
          </a:prstGeom>
          <a:noFill/>
        </p:spPr>
        <p:txBody>
          <a:bodyPr wrap="non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2020-ICLR-Composition-based Multi-Relational Graph Convolutional Networks</a:t>
            </a:r>
          </a:p>
        </p:txBody>
      </p:sp>
      <p:pic>
        <p:nvPicPr>
          <p:cNvPr id="4" name="图片 3">
            <a:extLst>
              <a:ext uri="{FF2B5EF4-FFF2-40B4-BE49-F238E27FC236}">
                <a16:creationId xmlns:a16="http://schemas.microsoft.com/office/drawing/2014/main" id="{CDA4EE70-EE67-A34C-BD11-4A8D128673EA}"/>
              </a:ext>
            </a:extLst>
          </p:cNvPr>
          <p:cNvPicPr>
            <a:picLocks noChangeAspect="1"/>
          </p:cNvPicPr>
          <p:nvPr/>
        </p:nvPicPr>
        <p:blipFill>
          <a:blip r:embed="rId3"/>
          <a:stretch>
            <a:fillRect/>
          </a:stretch>
        </p:blipFill>
        <p:spPr>
          <a:xfrm>
            <a:off x="1246128" y="2314805"/>
            <a:ext cx="5678335" cy="350721"/>
          </a:xfrm>
          <a:prstGeom prst="rect">
            <a:avLst/>
          </a:prstGeom>
        </p:spPr>
      </p:pic>
      <p:pic>
        <p:nvPicPr>
          <p:cNvPr id="5" name="图片 4">
            <a:extLst>
              <a:ext uri="{FF2B5EF4-FFF2-40B4-BE49-F238E27FC236}">
                <a16:creationId xmlns:a16="http://schemas.microsoft.com/office/drawing/2014/main" id="{EDEC3AE1-6B7B-E440-A737-3CD8B839D61B}"/>
              </a:ext>
            </a:extLst>
          </p:cNvPr>
          <p:cNvPicPr>
            <a:picLocks noChangeAspect="1"/>
          </p:cNvPicPr>
          <p:nvPr/>
        </p:nvPicPr>
        <p:blipFill>
          <a:blip r:embed="rId4"/>
          <a:stretch>
            <a:fillRect/>
          </a:stretch>
        </p:blipFill>
        <p:spPr>
          <a:xfrm>
            <a:off x="2902126" y="2848224"/>
            <a:ext cx="1732686" cy="381191"/>
          </a:xfrm>
          <a:prstGeom prst="rect">
            <a:avLst/>
          </a:prstGeom>
        </p:spPr>
      </p:pic>
      <p:pic>
        <p:nvPicPr>
          <p:cNvPr id="6" name="图片 5">
            <a:extLst>
              <a:ext uri="{FF2B5EF4-FFF2-40B4-BE49-F238E27FC236}">
                <a16:creationId xmlns:a16="http://schemas.microsoft.com/office/drawing/2014/main" id="{ADC1106E-79A8-5949-829F-82F6BBA8C0DE}"/>
              </a:ext>
            </a:extLst>
          </p:cNvPr>
          <p:cNvPicPr>
            <a:picLocks noChangeAspect="1"/>
          </p:cNvPicPr>
          <p:nvPr/>
        </p:nvPicPr>
        <p:blipFill>
          <a:blip r:embed="rId5"/>
          <a:stretch>
            <a:fillRect/>
          </a:stretch>
        </p:blipFill>
        <p:spPr>
          <a:xfrm>
            <a:off x="1978587" y="3316157"/>
            <a:ext cx="3847447" cy="813883"/>
          </a:xfrm>
          <a:prstGeom prst="rect">
            <a:avLst/>
          </a:prstGeom>
        </p:spPr>
      </p:pic>
      <p:pic>
        <p:nvPicPr>
          <p:cNvPr id="7" name="图片 6">
            <a:extLst>
              <a:ext uri="{FF2B5EF4-FFF2-40B4-BE49-F238E27FC236}">
                <a16:creationId xmlns:a16="http://schemas.microsoft.com/office/drawing/2014/main" id="{508CA8D5-7E88-5346-A103-CC94C08FC853}"/>
              </a:ext>
            </a:extLst>
          </p:cNvPr>
          <p:cNvPicPr>
            <a:picLocks noChangeAspect="1"/>
          </p:cNvPicPr>
          <p:nvPr/>
        </p:nvPicPr>
        <p:blipFill>
          <a:blip r:embed="rId6"/>
          <a:stretch>
            <a:fillRect/>
          </a:stretch>
        </p:blipFill>
        <p:spPr>
          <a:xfrm>
            <a:off x="2415258" y="4216782"/>
            <a:ext cx="2768600" cy="596900"/>
          </a:xfrm>
          <a:prstGeom prst="rect">
            <a:avLst/>
          </a:prstGeom>
        </p:spPr>
      </p:pic>
      <p:pic>
        <p:nvPicPr>
          <p:cNvPr id="9" name="图片 8">
            <a:extLst>
              <a:ext uri="{FF2B5EF4-FFF2-40B4-BE49-F238E27FC236}">
                <a16:creationId xmlns:a16="http://schemas.microsoft.com/office/drawing/2014/main" id="{97D38EBB-5BAF-7E49-A412-384C759380C7}"/>
              </a:ext>
            </a:extLst>
          </p:cNvPr>
          <p:cNvPicPr>
            <a:picLocks noChangeAspect="1"/>
          </p:cNvPicPr>
          <p:nvPr/>
        </p:nvPicPr>
        <p:blipFill>
          <a:blip r:embed="rId7"/>
          <a:stretch>
            <a:fillRect/>
          </a:stretch>
        </p:blipFill>
        <p:spPr>
          <a:xfrm>
            <a:off x="2453358" y="4913671"/>
            <a:ext cx="2692400" cy="711200"/>
          </a:xfrm>
          <a:prstGeom prst="rect">
            <a:avLst/>
          </a:prstGeom>
        </p:spPr>
      </p:pic>
      <p:pic>
        <p:nvPicPr>
          <p:cNvPr id="10" name="图片 9">
            <a:extLst>
              <a:ext uri="{FF2B5EF4-FFF2-40B4-BE49-F238E27FC236}">
                <a16:creationId xmlns:a16="http://schemas.microsoft.com/office/drawing/2014/main" id="{8D43640E-8D95-9A4E-99EC-9D7A0A38EC90}"/>
              </a:ext>
            </a:extLst>
          </p:cNvPr>
          <p:cNvPicPr>
            <a:picLocks noChangeAspect="1"/>
          </p:cNvPicPr>
          <p:nvPr/>
        </p:nvPicPr>
        <p:blipFill>
          <a:blip r:embed="rId8"/>
          <a:stretch>
            <a:fillRect/>
          </a:stretch>
        </p:blipFill>
        <p:spPr>
          <a:xfrm>
            <a:off x="2200019" y="5666077"/>
            <a:ext cx="3136900" cy="660400"/>
          </a:xfrm>
          <a:prstGeom prst="rect">
            <a:avLst/>
          </a:prstGeom>
        </p:spPr>
      </p:pic>
      <p:pic>
        <p:nvPicPr>
          <p:cNvPr id="11" name="图片 10">
            <a:extLst>
              <a:ext uri="{FF2B5EF4-FFF2-40B4-BE49-F238E27FC236}">
                <a16:creationId xmlns:a16="http://schemas.microsoft.com/office/drawing/2014/main" id="{DC39EA5C-5BEB-244C-9B7B-36A4AAB33AD3}"/>
              </a:ext>
            </a:extLst>
          </p:cNvPr>
          <p:cNvPicPr>
            <a:picLocks noChangeAspect="1"/>
          </p:cNvPicPr>
          <p:nvPr/>
        </p:nvPicPr>
        <p:blipFill>
          <a:blip r:embed="rId9"/>
          <a:stretch>
            <a:fillRect/>
          </a:stretch>
        </p:blipFill>
        <p:spPr>
          <a:xfrm>
            <a:off x="7046244" y="4428717"/>
            <a:ext cx="4912806" cy="1424191"/>
          </a:xfrm>
          <a:prstGeom prst="rect">
            <a:avLst/>
          </a:prstGeom>
        </p:spPr>
      </p:pic>
      <p:pic>
        <p:nvPicPr>
          <p:cNvPr id="13" name="图片 12">
            <a:extLst>
              <a:ext uri="{FF2B5EF4-FFF2-40B4-BE49-F238E27FC236}">
                <a16:creationId xmlns:a16="http://schemas.microsoft.com/office/drawing/2014/main" id="{F37D0039-F18C-2B4F-AEB2-2D4828F02498}"/>
              </a:ext>
            </a:extLst>
          </p:cNvPr>
          <p:cNvPicPr>
            <a:picLocks noChangeAspect="1"/>
          </p:cNvPicPr>
          <p:nvPr/>
        </p:nvPicPr>
        <p:blipFill>
          <a:blip r:embed="rId10"/>
          <a:stretch>
            <a:fillRect/>
          </a:stretch>
        </p:blipFill>
        <p:spPr>
          <a:xfrm>
            <a:off x="7569024" y="2270010"/>
            <a:ext cx="3441700" cy="1854200"/>
          </a:xfrm>
          <a:prstGeom prst="rect">
            <a:avLst/>
          </a:prstGeom>
        </p:spPr>
      </p:pic>
    </p:spTree>
    <p:extLst>
      <p:ext uri="{BB962C8B-B14F-4D97-AF65-F5344CB8AC3E}">
        <p14:creationId xmlns:p14="http://schemas.microsoft.com/office/powerpoint/2010/main" val="194085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439481" cy="701280"/>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2020-AAAI-InteractE: Improving Convolution-based Knowledge Graph Embeddings by Increasing Feature Interactions</a:t>
            </a:r>
          </a:p>
        </p:txBody>
      </p:sp>
      <p:pic>
        <p:nvPicPr>
          <p:cNvPr id="3" name="图片 2">
            <a:extLst>
              <a:ext uri="{FF2B5EF4-FFF2-40B4-BE49-F238E27FC236}">
                <a16:creationId xmlns:a16="http://schemas.microsoft.com/office/drawing/2014/main" id="{7DE9D3A8-A6E8-AA47-8292-858769FD096F}"/>
              </a:ext>
            </a:extLst>
          </p:cNvPr>
          <p:cNvPicPr>
            <a:picLocks noChangeAspect="1"/>
          </p:cNvPicPr>
          <p:nvPr/>
        </p:nvPicPr>
        <p:blipFill>
          <a:blip r:embed="rId3"/>
          <a:stretch>
            <a:fillRect/>
          </a:stretch>
        </p:blipFill>
        <p:spPr>
          <a:xfrm>
            <a:off x="1155700" y="2063760"/>
            <a:ext cx="9880600" cy="3213100"/>
          </a:xfrm>
          <a:prstGeom prst="rect">
            <a:avLst/>
          </a:prstGeom>
        </p:spPr>
      </p:pic>
      <p:sp>
        <p:nvSpPr>
          <p:cNvPr id="8" name="矩形 7">
            <a:extLst>
              <a:ext uri="{FF2B5EF4-FFF2-40B4-BE49-F238E27FC236}">
                <a16:creationId xmlns:a16="http://schemas.microsoft.com/office/drawing/2014/main" id="{5DF9A672-BE3E-294B-962C-BFF27D93A068}"/>
              </a:ext>
            </a:extLst>
          </p:cNvPr>
          <p:cNvSpPr/>
          <p:nvPr/>
        </p:nvSpPr>
        <p:spPr>
          <a:xfrm>
            <a:off x="719658" y="5368183"/>
            <a:ext cx="10734448" cy="1200329"/>
          </a:xfrm>
          <a:prstGeom prst="rect">
            <a:avLst/>
          </a:prstGeom>
        </p:spPr>
        <p:txBody>
          <a:bodyPr wrap="square">
            <a:spAutoFit/>
          </a:bodyPr>
          <a:lstStyle/>
          <a:p>
            <a:pPr algn="just"/>
            <a:r>
              <a:rPr lang="zh-CN" altLang="en-US" dirty="0">
                <a:latin typeface="Times New Roman" panose="02020603050405020304" pitchFamily="18" charset="0"/>
                <a:ea typeface="Songti SC" panose="02010600040101010101" pitchFamily="2" charset="-122"/>
                <a:cs typeface="Times New Roman" panose="02020603050405020304" pitchFamily="18" charset="0"/>
              </a:rPr>
              <a:t>Overview of InteractE. Given entity and relation embeddings, InteractE generates multiple permutations of these embeddings and reshapes them using a “Checkered” reshaping function (φ chk ). Depth-wise circular convolution is employed to convolve each of the reshaped permutations (C i ), which are then ﬂattened (C i ) and fed to a fullyb connected layer to generate the predicted object embedding</a:t>
            </a:r>
            <a:r>
              <a:rPr lang="en-US" altLang="zh-CN" dirty="0">
                <a:latin typeface="Times New Roman" panose="02020603050405020304" pitchFamily="18" charset="0"/>
                <a:ea typeface="Songti SC" panose="02010600040101010101" pitchFamily="2" charset="-122"/>
                <a:cs typeface="Times New Roman" panose="02020603050405020304" pitchFamily="18" charset="0"/>
              </a:rPr>
              <a:t>.</a:t>
            </a:r>
            <a:endParaRPr lang="zh-CN" altLang="en-US"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0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439481" cy="701280"/>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2020-AAAI-InteractE: Improving Convolution-based Knowledge Graph Embeddings by Increasing Feature Interactions</a:t>
            </a:r>
          </a:p>
        </p:txBody>
      </p:sp>
      <p:pic>
        <p:nvPicPr>
          <p:cNvPr id="4" name="图片 3">
            <a:extLst>
              <a:ext uri="{FF2B5EF4-FFF2-40B4-BE49-F238E27FC236}">
                <a16:creationId xmlns:a16="http://schemas.microsoft.com/office/drawing/2014/main" id="{63D71B3D-DD58-EB4F-8DC3-350A7974E4E8}"/>
              </a:ext>
            </a:extLst>
          </p:cNvPr>
          <p:cNvPicPr>
            <a:picLocks noChangeAspect="1"/>
          </p:cNvPicPr>
          <p:nvPr/>
        </p:nvPicPr>
        <p:blipFill>
          <a:blip r:embed="rId3"/>
          <a:stretch>
            <a:fillRect/>
          </a:stretch>
        </p:blipFill>
        <p:spPr>
          <a:xfrm>
            <a:off x="6774829" y="1989387"/>
            <a:ext cx="4927600" cy="1841500"/>
          </a:xfrm>
          <a:prstGeom prst="rect">
            <a:avLst/>
          </a:prstGeom>
        </p:spPr>
      </p:pic>
      <p:pic>
        <p:nvPicPr>
          <p:cNvPr id="5" name="图片 4">
            <a:extLst>
              <a:ext uri="{FF2B5EF4-FFF2-40B4-BE49-F238E27FC236}">
                <a16:creationId xmlns:a16="http://schemas.microsoft.com/office/drawing/2014/main" id="{E01C6E0D-E610-D245-9ADF-1F0AFBE9EF04}"/>
              </a:ext>
            </a:extLst>
          </p:cNvPr>
          <p:cNvPicPr>
            <a:picLocks noChangeAspect="1"/>
          </p:cNvPicPr>
          <p:nvPr/>
        </p:nvPicPr>
        <p:blipFill>
          <a:blip r:embed="rId4"/>
          <a:stretch>
            <a:fillRect/>
          </a:stretch>
        </p:blipFill>
        <p:spPr>
          <a:xfrm>
            <a:off x="7061158" y="3830887"/>
            <a:ext cx="4354941" cy="2241685"/>
          </a:xfrm>
          <a:prstGeom prst="rect">
            <a:avLst/>
          </a:prstGeom>
        </p:spPr>
      </p:pic>
      <p:sp>
        <p:nvSpPr>
          <p:cNvPr id="6" name="矩形 5">
            <a:extLst>
              <a:ext uri="{FF2B5EF4-FFF2-40B4-BE49-F238E27FC236}">
                <a16:creationId xmlns:a16="http://schemas.microsoft.com/office/drawing/2014/main" id="{EAD38625-1562-804F-AA7D-11F102DFBF04}"/>
              </a:ext>
            </a:extLst>
          </p:cNvPr>
          <p:cNvSpPr/>
          <p:nvPr/>
        </p:nvSpPr>
        <p:spPr>
          <a:xfrm>
            <a:off x="1249680" y="2140704"/>
            <a:ext cx="2251578"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Feature Permutation</a:t>
            </a:r>
          </a:p>
        </p:txBody>
      </p:sp>
      <p:pic>
        <p:nvPicPr>
          <p:cNvPr id="7" name="图片 6">
            <a:extLst>
              <a:ext uri="{FF2B5EF4-FFF2-40B4-BE49-F238E27FC236}">
                <a16:creationId xmlns:a16="http://schemas.microsoft.com/office/drawing/2014/main" id="{B433EF7D-225C-AC43-91A8-6764BFB7C65A}"/>
              </a:ext>
            </a:extLst>
          </p:cNvPr>
          <p:cNvPicPr>
            <a:picLocks noChangeAspect="1"/>
          </p:cNvPicPr>
          <p:nvPr/>
        </p:nvPicPr>
        <p:blipFill>
          <a:blip r:embed="rId5"/>
          <a:stretch>
            <a:fillRect/>
          </a:stretch>
        </p:blipFill>
        <p:spPr>
          <a:xfrm>
            <a:off x="1359807" y="2601162"/>
            <a:ext cx="2679700" cy="317500"/>
          </a:xfrm>
          <a:prstGeom prst="rect">
            <a:avLst/>
          </a:prstGeom>
        </p:spPr>
      </p:pic>
      <p:sp>
        <p:nvSpPr>
          <p:cNvPr id="9" name="矩形 8">
            <a:extLst>
              <a:ext uri="{FF2B5EF4-FFF2-40B4-BE49-F238E27FC236}">
                <a16:creationId xmlns:a16="http://schemas.microsoft.com/office/drawing/2014/main" id="{4C8DBF92-57E1-FD40-A266-5F53BC31DFA7}"/>
              </a:ext>
            </a:extLst>
          </p:cNvPr>
          <p:cNvSpPr/>
          <p:nvPr/>
        </p:nvSpPr>
        <p:spPr>
          <a:xfrm>
            <a:off x="1288868" y="3009788"/>
            <a:ext cx="2341347"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Checkered Reshaping</a:t>
            </a:r>
          </a:p>
        </p:txBody>
      </p:sp>
      <p:pic>
        <p:nvPicPr>
          <p:cNvPr id="10" name="图片 9">
            <a:extLst>
              <a:ext uri="{FF2B5EF4-FFF2-40B4-BE49-F238E27FC236}">
                <a16:creationId xmlns:a16="http://schemas.microsoft.com/office/drawing/2014/main" id="{4B69E6F9-6F58-8248-BBEA-9546EEC00626}"/>
              </a:ext>
            </a:extLst>
          </p:cNvPr>
          <p:cNvPicPr>
            <a:picLocks noChangeAspect="1"/>
          </p:cNvPicPr>
          <p:nvPr/>
        </p:nvPicPr>
        <p:blipFill>
          <a:blip r:embed="rId6"/>
          <a:stretch>
            <a:fillRect/>
          </a:stretch>
        </p:blipFill>
        <p:spPr>
          <a:xfrm>
            <a:off x="1344648" y="3527023"/>
            <a:ext cx="3327400" cy="266700"/>
          </a:xfrm>
          <a:prstGeom prst="rect">
            <a:avLst/>
          </a:prstGeom>
        </p:spPr>
      </p:pic>
      <p:pic>
        <p:nvPicPr>
          <p:cNvPr id="11" name="图片 10">
            <a:extLst>
              <a:ext uri="{FF2B5EF4-FFF2-40B4-BE49-F238E27FC236}">
                <a16:creationId xmlns:a16="http://schemas.microsoft.com/office/drawing/2014/main" id="{B1CF1007-4321-614C-95B1-16EA06B6D13B}"/>
              </a:ext>
            </a:extLst>
          </p:cNvPr>
          <p:cNvPicPr>
            <a:picLocks noChangeAspect="1"/>
          </p:cNvPicPr>
          <p:nvPr/>
        </p:nvPicPr>
        <p:blipFill>
          <a:blip r:embed="rId7"/>
          <a:stretch>
            <a:fillRect/>
          </a:stretch>
        </p:blipFill>
        <p:spPr>
          <a:xfrm>
            <a:off x="1250128" y="4309066"/>
            <a:ext cx="4354941" cy="898328"/>
          </a:xfrm>
          <a:prstGeom prst="rect">
            <a:avLst/>
          </a:prstGeom>
        </p:spPr>
      </p:pic>
      <p:sp>
        <p:nvSpPr>
          <p:cNvPr id="13" name="矩形 12">
            <a:extLst>
              <a:ext uri="{FF2B5EF4-FFF2-40B4-BE49-F238E27FC236}">
                <a16:creationId xmlns:a16="http://schemas.microsoft.com/office/drawing/2014/main" id="{84F3FA79-A344-174B-B870-438E28B48913}"/>
              </a:ext>
            </a:extLst>
          </p:cNvPr>
          <p:cNvSpPr/>
          <p:nvPr/>
        </p:nvSpPr>
        <p:spPr>
          <a:xfrm>
            <a:off x="1317263" y="3911104"/>
            <a:ext cx="2329484"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Circular Convolution</a:t>
            </a:r>
          </a:p>
        </p:txBody>
      </p:sp>
      <p:sp>
        <p:nvSpPr>
          <p:cNvPr id="14" name="矩形 13">
            <a:extLst>
              <a:ext uri="{FF2B5EF4-FFF2-40B4-BE49-F238E27FC236}">
                <a16:creationId xmlns:a16="http://schemas.microsoft.com/office/drawing/2014/main" id="{07C376D4-7E41-3148-9209-76D1CDD523BF}"/>
              </a:ext>
            </a:extLst>
          </p:cNvPr>
          <p:cNvSpPr/>
          <p:nvPr/>
        </p:nvSpPr>
        <p:spPr>
          <a:xfrm>
            <a:off x="1355331" y="5146699"/>
            <a:ext cx="1674497"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Score Function</a:t>
            </a:r>
          </a:p>
        </p:txBody>
      </p:sp>
      <p:pic>
        <p:nvPicPr>
          <p:cNvPr id="15" name="图片 14">
            <a:extLst>
              <a:ext uri="{FF2B5EF4-FFF2-40B4-BE49-F238E27FC236}">
                <a16:creationId xmlns:a16="http://schemas.microsoft.com/office/drawing/2014/main" id="{E84A74C5-5938-664B-92E3-C0AFA76BA901}"/>
              </a:ext>
            </a:extLst>
          </p:cNvPr>
          <p:cNvPicPr>
            <a:picLocks noChangeAspect="1"/>
          </p:cNvPicPr>
          <p:nvPr/>
        </p:nvPicPr>
        <p:blipFill>
          <a:blip r:embed="rId8"/>
          <a:stretch>
            <a:fillRect/>
          </a:stretch>
        </p:blipFill>
        <p:spPr>
          <a:xfrm>
            <a:off x="1341697" y="5609008"/>
            <a:ext cx="4354941" cy="371910"/>
          </a:xfrm>
          <a:prstGeom prst="rect">
            <a:avLst/>
          </a:prstGeom>
        </p:spPr>
      </p:pic>
    </p:spTree>
    <p:extLst>
      <p:ext uri="{BB962C8B-B14F-4D97-AF65-F5344CB8AC3E}">
        <p14:creationId xmlns:p14="http://schemas.microsoft.com/office/powerpoint/2010/main" val="21796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1193"/>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2020-AAAI- Relational Graph Neural Network with Hierarchical Attention for Knowledge Graph Completion</a:t>
            </a:r>
          </a:p>
        </p:txBody>
      </p:sp>
      <p:pic>
        <p:nvPicPr>
          <p:cNvPr id="8" name="图片 7">
            <a:extLst>
              <a:ext uri="{FF2B5EF4-FFF2-40B4-BE49-F238E27FC236}">
                <a16:creationId xmlns:a16="http://schemas.microsoft.com/office/drawing/2014/main" id="{AE6CB245-28F9-DB44-86F1-82CA9356A2FC}"/>
              </a:ext>
            </a:extLst>
          </p:cNvPr>
          <p:cNvPicPr>
            <a:picLocks noChangeAspect="1"/>
          </p:cNvPicPr>
          <p:nvPr/>
        </p:nvPicPr>
        <p:blipFill>
          <a:blip r:embed="rId3"/>
          <a:stretch>
            <a:fillRect/>
          </a:stretch>
        </p:blipFill>
        <p:spPr>
          <a:xfrm>
            <a:off x="539750" y="2238067"/>
            <a:ext cx="11112500" cy="3416300"/>
          </a:xfrm>
          <a:prstGeom prst="rect">
            <a:avLst/>
          </a:prstGeom>
        </p:spPr>
      </p:pic>
    </p:spTree>
    <p:extLst>
      <p:ext uri="{BB962C8B-B14F-4D97-AF65-F5344CB8AC3E}">
        <p14:creationId xmlns:p14="http://schemas.microsoft.com/office/powerpoint/2010/main" val="30005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1193"/>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2020-AAAI- Relational Graph Neural Network with Hierarchical Attention for Knowledge Graph Completion</a:t>
            </a:r>
          </a:p>
        </p:txBody>
      </p:sp>
      <p:sp>
        <p:nvSpPr>
          <p:cNvPr id="3" name="矩形 2">
            <a:extLst>
              <a:ext uri="{FF2B5EF4-FFF2-40B4-BE49-F238E27FC236}">
                <a16:creationId xmlns:a16="http://schemas.microsoft.com/office/drawing/2014/main" id="{2968766A-ECCC-5E4D-BE23-08116C3CC71B}"/>
              </a:ext>
            </a:extLst>
          </p:cNvPr>
          <p:cNvSpPr/>
          <p:nvPr/>
        </p:nvSpPr>
        <p:spPr>
          <a:xfrm>
            <a:off x="2422140" y="1844801"/>
            <a:ext cx="2525115"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Relation-level Attention</a:t>
            </a:r>
          </a:p>
        </p:txBody>
      </p:sp>
      <p:pic>
        <p:nvPicPr>
          <p:cNvPr id="4" name="图片 3">
            <a:extLst>
              <a:ext uri="{FF2B5EF4-FFF2-40B4-BE49-F238E27FC236}">
                <a16:creationId xmlns:a16="http://schemas.microsoft.com/office/drawing/2014/main" id="{1593924B-2B24-5840-B90E-F1FD019995E0}"/>
              </a:ext>
            </a:extLst>
          </p:cNvPr>
          <p:cNvPicPr>
            <a:picLocks noChangeAspect="1"/>
          </p:cNvPicPr>
          <p:nvPr/>
        </p:nvPicPr>
        <p:blipFill>
          <a:blip r:embed="rId3"/>
          <a:stretch>
            <a:fillRect/>
          </a:stretch>
        </p:blipFill>
        <p:spPr>
          <a:xfrm>
            <a:off x="2648319" y="2381761"/>
            <a:ext cx="4896719" cy="1001246"/>
          </a:xfrm>
          <a:prstGeom prst="rect">
            <a:avLst/>
          </a:prstGeom>
        </p:spPr>
      </p:pic>
      <p:sp>
        <p:nvSpPr>
          <p:cNvPr id="5" name="矩形 4">
            <a:extLst>
              <a:ext uri="{FF2B5EF4-FFF2-40B4-BE49-F238E27FC236}">
                <a16:creationId xmlns:a16="http://schemas.microsoft.com/office/drawing/2014/main" id="{2F9ABE1B-CE69-B340-8AFC-8BB9F36A9D58}"/>
              </a:ext>
            </a:extLst>
          </p:cNvPr>
          <p:cNvSpPr/>
          <p:nvPr/>
        </p:nvSpPr>
        <p:spPr>
          <a:xfrm>
            <a:off x="2422140" y="3550635"/>
            <a:ext cx="2307106"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Entity-level Attention</a:t>
            </a:r>
          </a:p>
        </p:txBody>
      </p:sp>
      <p:pic>
        <p:nvPicPr>
          <p:cNvPr id="6" name="图片 5">
            <a:extLst>
              <a:ext uri="{FF2B5EF4-FFF2-40B4-BE49-F238E27FC236}">
                <a16:creationId xmlns:a16="http://schemas.microsoft.com/office/drawing/2014/main" id="{ABFB0F71-4EC0-3341-B4CA-3D98D1D61E0A}"/>
              </a:ext>
            </a:extLst>
          </p:cNvPr>
          <p:cNvPicPr>
            <a:picLocks noChangeAspect="1"/>
          </p:cNvPicPr>
          <p:nvPr/>
        </p:nvPicPr>
        <p:blipFill>
          <a:blip r:embed="rId4"/>
          <a:stretch>
            <a:fillRect/>
          </a:stretch>
        </p:blipFill>
        <p:spPr>
          <a:xfrm>
            <a:off x="4230854" y="3919967"/>
            <a:ext cx="1960880" cy="414151"/>
          </a:xfrm>
          <a:prstGeom prst="rect">
            <a:avLst/>
          </a:prstGeom>
        </p:spPr>
      </p:pic>
      <p:pic>
        <p:nvPicPr>
          <p:cNvPr id="7" name="图片 6">
            <a:extLst>
              <a:ext uri="{FF2B5EF4-FFF2-40B4-BE49-F238E27FC236}">
                <a16:creationId xmlns:a16="http://schemas.microsoft.com/office/drawing/2014/main" id="{AA163D3A-D63B-D44F-A25D-D07105B38316}"/>
              </a:ext>
            </a:extLst>
          </p:cNvPr>
          <p:cNvPicPr>
            <a:picLocks noChangeAspect="1"/>
          </p:cNvPicPr>
          <p:nvPr/>
        </p:nvPicPr>
        <p:blipFill>
          <a:blip r:embed="rId5"/>
          <a:stretch>
            <a:fillRect/>
          </a:stretch>
        </p:blipFill>
        <p:spPr>
          <a:xfrm>
            <a:off x="3575693" y="4385430"/>
            <a:ext cx="4801528" cy="604509"/>
          </a:xfrm>
          <a:prstGeom prst="rect">
            <a:avLst/>
          </a:prstGeom>
        </p:spPr>
      </p:pic>
      <p:pic>
        <p:nvPicPr>
          <p:cNvPr id="9" name="图片 8">
            <a:extLst>
              <a:ext uri="{FF2B5EF4-FFF2-40B4-BE49-F238E27FC236}">
                <a16:creationId xmlns:a16="http://schemas.microsoft.com/office/drawing/2014/main" id="{2F4BE19C-924E-274F-B9FE-AD3789289737}"/>
              </a:ext>
            </a:extLst>
          </p:cNvPr>
          <p:cNvPicPr>
            <a:picLocks noChangeAspect="1"/>
          </p:cNvPicPr>
          <p:nvPr/>
        </p:nvPicPr>
        <p:blipFill>
          <a:blip r:embed="rId6"/>
          <a:stretch>
            <a:fillRect/>
          </a:stretch>
        </p:blipFill>
        <p:spPr>
          <a:xfrm>
            <a:off x="4560566" y="5039518"/>
            <a:ext cx="1865146" cy="356572"/>
          </a:xfrm>
          <a:prstGeom prst="rect">
            <a:avLst/>
          </a:prstGeom>
        </p:spPr>
      </p:pic>
      <p:pic>
        <p:nvPicPr>
          <p:cNvPr id="10" name="图片 9">
            <a:extLst>
              <a:ext uri="{FF2B5EF4-FFF2-40B4-BE49-F238E27FC236}">
                <a16:creationId xmlns:a16="http://schemas.microsoft.com/office/drawing/2014/main" id="{71E0E608-1D44-F046-9D2A-292C08BF5555}"/>
              </a:ext>
            </a:extLst>
          </p:cNvPr>
          <p:cNvPicPr>
            <a:picLocks noChangeAspect="1"/>
          </p:cNvPicPr>
          <p:nvPr/>
        </p:nvPicPr>
        <p:blipFill>
          <a:blip r:embed="rId7"/>
          <a:stretch>
            <a:fillRect/>
          </a:stretch>
        </p:blipFill>
        <p:spPr>
          <a:xfrm>
            <a:off x="4496703" y="5370131"/>
            <a:ext cx="2453821" cy="639098"/>
          </a:xfrm>
          <a:prstGeom prst="rect">
            <a:avLst/>
          </a:prstGeom>
        </p:spPr>
      </p:pic>
      <p:pic>
        <p:nvPicPr>
          <p:cNvPr id="11" name="图片 10">
            <a:extLst>
              <a:ext uri="{FF2B5EF4-FFF2-40B4-BE49-F238E27FC236}">
                <a16:creationId xmlns:a16="http://schemas.microsoft.com/office/drawing/2014/main" id="{F31BBBF5-E41C-BC44-96C0-D5BF6DCCACA2}"/>
              </a:ext>
            </a:extLst>
          </p:cNvPr>
          <p:cNvPicPr>
            <a:picLocks noChangeAspect="1"/>
          </p:cNvPicPr>
          <p:nvPr/>
        </p:nvPicPr>
        <p:blipFill>
          <a:blip r:embed="rId8"/>
          <a:stretch>
            <a:fillRect/>
          </a:stretch>
        </p:blipFill>
        <p:spPr>
          <a:xfrm>
            <a:off x="3886683" y="6081491"/>
            <a:ext cx="3673860" cy="523650"/>
          </a:xfrm>
          <a:prstGeom prst="rect">
            <a:avLst/>
          </a:prstGeom>
        </p:spPr>
      </p:pic>
    </p:spTree>
    <p:extLst>
      <p:ext uri="{BB962C8B-B14F-4D97-AF65-F5344CB8AC3E}">
        <p14:creationId xmlns:p14="http://schemas.microsoft.com/office/powerpoint/2010/main" val="44139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701280"/>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2020-ACL- </a:t>
            </a:r>
            <a:r>
              <a:rPr lang="en-US" altLang="zh-CN" sz="1600" dirty="0" err="1">
                <a:solidFill>
                  <a:srgbClr val="1A37CB"/>
                </a:solidFill>
                <a:latin typeface="微软雅黑" pitchFamily="34" charset="-122"/>
                <a:ea typeface="微软雅黑" pitchFamily="34" charset="-122"/>
              </a:rPr>
              <a:t>ReInceptionE</a:t>
            </a:r>
            <a:r>
              <a:rPr lang="en-US" altLang="zh-CN" sz="1600" dirty="0">
                <a:solidFill>
                  <a:srgbClr val="1A37CB"/>
                </a:solidFill>
                <a:latin typeface="微软雅黑" pitchFamily="34" charset="-122"/>
                <a:ea typeface="微软雅黑" pitchFamily="34" charset="-122"/>
              </a:rPr>
              <a:t>: Relation-Aware Inception Network with Joint Local-Global Structural Information for Knowledge Graph Embedding</a:t>
            </a:r>
          </a:p>
        </p:txBody>
      </p:sp>
      <p:pic>
        <p:nvPicPr>
          <p:cNvPr id="8" name="图片 7">
            <a:extLst>
              <a:ext uri="{FF2B5EF4-FFF2-40B4-BE49-F238E27FC236}">
                <a16:creationId xmlns:a16="http://schemas.microsoft.com/office/drawing/2014/main" id="{8BEA6F98-0B5C-6D47-9BC4-7521F2758050}"/>
              </a:ext>
            </a:extLst>
          </p:cNvPr>
          <p:cNvPicPr>
            <a:picLocks noChangeAspect="1"/>
          </p:cNvPicPr>
          <p:nvPr/>
        </p:nvPicPr>
        <p:blipFill>
          <a:blip r:embed="rId3"/>
          <a:stretch>
            <a:fillRect/>
          </a:stretch>
        </p:blipFill>
        <p:spPr>
          <a:xfrm>
            <a:off x="1781951" y="2031597"/>
            <a:ext cx="8628098" cy="4716849"/>
          </a:xfrm>
          <a:prstGeom prst="rect">
            <a:avLst/>
          </a:prstGeom>
        </p:spPr>
      </p:pic>
    </p:spTree>
    <p:extLst>
      <p:ext uri="{BB962C8B-B14F-4D97-AF65-F5344CB8AC3E}">
        <p14:creationId xmlns:p14="http://schemas.microsoft.com/office/powerpoint/2010/main" val="282432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701280"/>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2020-ACL- </a:t>
            </a:r>
            <a:r>
              <a:rPr lang="en-US" altLang="zh-CN" sz="1600" dirty="0" err="1">
                <a:solidFill>
                  <a:srgbClr val="1A37CB"/>
                </a:solidFill>
                <a:latin typeface="微软雅黑" pitchFamily="34" charset="-122"/>
                <a:ea typeface="微软雅黑" pitchFamily="34" charset="-122"/>
              </a:rPr>
              <a:t>ReInceptionE</a:t>
            </a:r>
            <a:r>
              <a:rPr lang="en-US" altLang="zh-CN" sz="1600" dirty="0">
                <a:solidFill>
                  <a:srgbClr val="1A37CB"/>
                </a:solidFill>
                <a:latin typeface="微软雅黑" pitchFamily="34" charset="-122"/>
                <a:ea typeface="微软雅黑" pitchFamily="34" charset="-122"/>
              </a:rPr>
              <a:t>: Relation-Aware Inception Network with Joint Local-Global Structural Information for Knowledge Graph Embedding</a:t>
            </a:r>
          </a:p>
        </p:txBody>
      </p:sp>
      <p:pic>
        <p:nvPicPr>
          <p:cNvPr id="3" name="图片 2">
            <a:extLst>
              <a:ext uri="{FF2B5EF4-FFF2-40B4-BE49-F238E27FC236}">
                <a16:creationId xmlns:a16="http://schemas.microsoft.com/office/drawing/2014/main" id="{0E732347-86BB-9045-B840-C82D84EB18E9}"/>
              </a:ext>
            </a:extLst>
          </p:cNvPr>
          <p:cNvPicPr>
            <a:picLocks noChangeAspect="1"/>
          </p:cNvPicPr>
          <p:nvPr/>
        </p:nvPicPr>
        <p:blipFill>
          <a:blip r:embed="rId3"/>
          <a:stretch>
            <a:fillRect/>
          </a:stretch>
        </p:blipFill>
        <p:spPr>
          <a:xfrm>
            <a:off x="7319593" y="2105491"/>
            <a:ext cx="4380070" cy="4266890"/>
          </a:xfrm>
          <a:prstGeom prst="rect">
            <a:avLst/>
          </a:prstGeom>
        </p:spPr>
      </p:pic>
      <p:sp>
        <p:nvSpPr>
          <p:cNvPr id="4" name="矩形 3">
            <a:extLst>
              <a:ext uri="{FF2B5EF4-FFF2-40B4-BE49-F238E27FC236}">
                <a16:creationId xmlns:a16="http://schemas.microsoft.com/office/drawing/2014/main" id="{4DC04246-4BFD-8D4F-A573-7FDC39CD4340}"/>
              </a:ext>
            </a:extLst>
          </p:cNvPr>
          <p:cNvSpPr/>
          <p:nvPr/>
        </p:nvSpPr>
        <p:spPr>
          <a:xfrm>
            <a:off x="1112088" y="2037275"/>
            <a:ext cx="3365024"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Inception-Based Query Encoder</a:t>
            </a:r>
          </a:p>
        </p:txBody>
      </p:sp>
      <p:pic>
        <p:nvPicPr>
          <p:cNvPr id="5" name="图片 4">
            <a:extLst>
              <a:ext uri="{FF2B5EF4-FFF2-40B4-BE49-F238E27FC236}">
                <a16:creationId xmlns:a16="http://schemas.microsoft.com/office/drawing/2014/main" id="{355AD13D-D595-2B41-9F82-85CCF985CF69}"/>
              </a:ext>
            </a:extLst>
          </p:cNvPr>
          <p:cNvPicPr>
            <a:picLocks noChangeAspect="1"/>
          </p:cNvPicPr>
          <p:nvPr/>
        </p:nvPicPr>
        <p:blipFill>
          <a:blip r:embed="rId4"/>
          <a:stretch>
            <a:fillRect/>
          </a:stretch>
        </p:blipFill>
        <p:spPr>
          <a:xfrm>
            <a:off x="1939343" y="2400370"/>
            <a:ext cx="2984500" cy="419100"/>
          </a:xfrm>
          <a:prstGeom prst="rect">
            <a:avLst/>
          </a:prstGeom>
        </p:spPr>
      </p:pic>
      <p:pic>
        <p:nvPicPr>
          <p:cNvPr id="6" name="图片 5">
            <a:extLst>
              <a:ext uri="{FF2B5EF4-FFF2-40B4-BE49-F238E27FC236}">
                <a16:creationId xmlns:a16="http://schemas.microsoft.com/office/drawing/2014/main" id="{B1EAA36F-F029-B74A-8843-EC08E953D1AA}"/>
              </a:ext>
            </a:extLst>
          </p:cNvPr>
          <p:cNvPicPr>
            <a:picLocks noChangeAspect="1"/>
          </p:cNvPicPr>
          <p:nvPr/>
        </p:nvPicPr>
        <p:blipFill>
          <a:blip r:embed="rId5"/>
          <a:stretch>
            <a:fillRect/>
          </a:stretch>
        </p:blipFill>
        <p:spPr>
          <a:xfrm>
            <a:off x="1396313" y="2833100"/>
            <a:ext cx="4356100" cy="469900"/>
          </a:xfrm>
          <a:prstGeom prst="rect">
            <a:avLst/>
          </a:prstGeom>
        </p:spPr>
      </p:pic>
      <p:pic>
        <p:nvPicPr>
          <p:cNvPr id="7" name="图片 6">
            <a:extLst>
              <a:ext uri="{FF2B5EF4-FFF2-40B4-BE49-F238E27FC236}">
                <a16:creationId xmlns:a16="http://schemas.microsoft.com/office/drawing/2014/main" id="{78A4944E-D409-4A42-9493-A210E49FD77D}"/>
              </a:ext>
            </a:extLst>
          </p:cNvPr>
          <p:cNvPicPr>
            <a:picLocks noChangeAspect="1"/>
          </p:cNvPicPr>
          <p:nvPr/>
        </p:nvPicPr>
        <p:blipFill>
          <a:blip r:embed="rId6"/>
          <a:stretch>
            <a:fillRect/>
          </a:stretch>
        </p:blipFill>
        <p:spPr>
          <a:xfrm>
            <a:off x="1295400" y="3316630"/>
            <a:ext cx="4800600" cy="711200"/>
          </a:xfrm>
          <a:prstGeom prst="rect">
            <a:avLst/>
          </a:prstGeom>
        </p:spPr>
      </p:pic>
      <p:sp>
        <p:nvSpPr>
          <p:cNvPr id="9" name="矩形 8">
            <a:extLst>
              <a:ext uri="{FF2B5EF4-FFF2-40B4-BE49-F238E27FC236}">
                <a16:creationId xmlns:a16="http://schemas.microsoft.com/office/drawing/2014/main" id="{3BA0E0CB-7AFF-BB43-B84F-9F1688EB7A9F}"/>
              </a:ext>
            </a:extLst>
          </p:cNvPr>
          <p:cNvSpPr/>
          <p:nvPr/>
        </p:nvSpPr>
        <p:spPr>
          <a:xfrm>
            <a:off x="1112088" y="4098825"/>
            <a:ext cx="3318152"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Relation-Aware Local Attention</a:t>
            </a:r>
          </a:p>
        </p:txBody>
      </p:sp>
      <p:pic>
        <p:nvPicPr>
          <p:cNvPr id="10" name="图片 9">
            <a:extLst>
              <a:ext uri="{FF2B5EF4-FFF2-40B4-BE49-F238E27FC236}">
                <a16:creationId xmlns:a16="http://schemas.microsoft.com/office/drawing/2014/main" id="{DC2BB5FD-5999-1E43-8D99-43485578B154}"/>
              </a:ext>
            </a:extLst>
          </p:cNvPr>
          <p:cNvPicPr>
            <a:picLocks noChangeAspect="1"/>
          </p:cNvPicPr>
          <p:nvPr/>
        </p:nvPicPr>
        <p:blipFill>
          <a:blip r:embed="rId7"/>
          <a:stretch>
            <a:fillRect/>
          </a:stretch>
        </p:blipFill>
        <p:spPr>
          <a:xfrm>
            <a:off x="2147041" y="4527604"/>
            <a:ext cx="2378900" cy="305859"/>
          </a:xfrm>
          <a:prstGeom prst="rect">
            <a:avLst/>
          </a:prstGeom>
        </p:spPr>
      </p:pic>
      <p:pic>
        <p:nvPicPr>
          <p:cNvPr id="11" name="图片 10">
            <a:extLst>
              <a:ext uri="{FF2B5EF4-FFF2-40B4-BE49-F238E27FC236}">
                <a16:creationId xmlns:a16="http://schemas.microsoft.com/office/drawing/2014/main" id="{85F38DE3-04CC-AA4D-9287-DBE23B8115B1}"/>
              </a:ext>
            </a:extLst>
          </p:cNvPr>
          <p:cNvPicPr>
            <a:picLocks noChangeAspect="1"/>
          </p:cNvPicPr>
          <p:nvPr/>
        </p:nvPicPr>
        <p:blipFill>
          <a:blip r:embed="rId8"/>
          <a:stretch>
            <a:fillRect/>
          </a:stretch>
        </p:blipFill>
        <p:spPr>
          <a:xfrm>
            <a:off x="1917627" y="4955303"/>
            <a:ext cx="2998164" cy="247373"/>
          </a:xfrm>
          <a:prstGeom prst="rect">
            <a:avLst/>
          </a:prstGeom>
        </p:spPr>
      </p:pic>
      <p:pic>
        <p:nvPicPr>
          <p:cNvPr id="12" name="图片 11">
            <a:extLst>
              <a:ext uri="{FF2B5EF4-FFF2-40B4-BE49-F238E27FC236}">
                <a16:creationId xmlns:a16="http://schemas.microsoft.com/office/drawing/2014/main" id="{8C0D8438-FAD1-5947-9100-362C7D5909BC}"/>
              </a:ext>
            </a:extLst>
          </p:cNvPr>
          <p:cNvPicPr>
            <a:picLocks noChangeAspect="1"/>
          </p:cNvPicPr>
          <p:nvPr/>
        </p:nvPicPr>
        <p:blipFill>
          <a:blip r:embed="rId9"/>
          <a:stretch>
            <a:fillRect/>
          </a:stretch>
        </p:blipFill>
        <p:spPr>
          <a:xfrm>
            <a:off x="2147041" y="5326258"/>
            <a:ext cx="2217839" cy="615421"/>
          </a:xfrm>
          <a:prstGeom prst="rect">
            <a:avLst/>
          </a:prstGeom>
        </p:spPr>
      </p:pic>
      <p:pic>
        <p:nvPicPr>
          <p:cNvPr id="13" name="图片 12">
            <a:extLst>
              <a:ext uri="{FF2B5EF4-FFF2-40B4-BE49-F238E27FC236}">
                <a16:creationId xmlns:a16="http://schemas.microsoft.com/office/drawing/2014/main" id="{25B253F0-5BE8-4E4E-AC94-1DCB903BDFA8}"/>
              </a:ext>
            </a:extLst>
          </p:cNvPr>
          <p:cNvPicPr>
            <a:picLocks noChangeAspect="1"/>
          </p:cNvPicPr>
          <p:nvPr/>
        </p:nvPicPr>
        <p:blipFill>
          <a:blip r:embed="rId10"/>
          <a:stretch>
            <a:fillRect/>
          </a:stretch>
        </p:blipFill>
        <p:spPr>
          <a:xfrm>
            <a:off x="1939343" y="6063748"/>
            <a:ext cx="2904776" cy="617265"/>
          </a:xfrm>
          <a:prstGeom prst="rect">
            <a:avLst/>
          </a:prstGeom>
        </p:spPr>
      </p:pic>
    </p:spTree>
    <p:extLst>
      <p:ext uri="{BB962C8B-B14F-4D97-AF65-F5344CB8AC3E}">
        <p14:creationId xmlns:p14="http://schemas.microsoft.com/office/powerpoint/2010/main" val="402224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17193" y="321428"/>
            <a:ext cx="353333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Completion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701280"/>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2020-ACL- </a:t>
            </a:r>
            <a:r>
              <a:rPr lang="en-US" altLang="zh-CN" sz="1600" dirty="0" err="1">
                <a:solidFill>
                  <a:srgbClr val="1A37CB"/>
                </a:solidFill>
                <a:latin typeface="微软雅黑" pitchFamily="34" charset="-122"/>
                <a:ea typeface="微软雅黑" pitchFamily="34" charset="-122"/>
              </a:rPr>
              <a:t>ReInceptionE</a:t>
            </a:r>
            <a:r>
              <a:rPr lang="en-US" altLang="zh-CN" sz="1600" dirty="0">
                <a:solidFill>
                  <a:srgbClr val="1A37CB"/>
                </a:solidFill>
                <a:latin typeface="微软雅黑" pitchFamily="34" charset="-122"/>
                <a:ea typeface="微软雅黑" pitchFamily="34" charset="-122"/>
              </a:rPr>
              <a:t>: Relation-Aware Inception Network with Joint Local-Global Structural Information for Knowledge Graph Embedding</a:t>
            </a:r>
          </a:p>
        </p:txBody>
      </p:sp>
      <p:sp>
        <p:nvSpPr>
          <p:cNvPr id="8" name="矩形 7">
            <a:extLst>
              <a:ext uri="{FF2B5EF4-FFF2-40B4-BE49-F238E27FC236}">
                <a16:creationId xmlns:a16="http://schemas.microsoft.com/office/drawing/2014/main" id="{0C0BD462-EC91-AE49-83B1-1D69445561E6}"/>
              </a:ext>
            </a:extLst>
          </p:cNvPr>
          <p:cNvSpPr/>
          <p:nvPr/>
        </p:nvSpPr>
        <p:spPr>
          <a:xfrm>
            <a:off x="2408654" y="2652761"/>
            <a:ext cx="3433569"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Relation-Aware Global Attention</a:t>
            </a:r>
          </a:p>
        </p:txBody>
      </p:sp>
      <p:pic>
        <p:nvPicPr>
          <p:cNvPr id="15" name="图片 14">
            <a:extLst>
              <a:ext uri="{FF2B5EF4-FFF2-40B4-BE49-F238E27FC236}">
                <a16:creationId xmlns:a16="http://schemas.microsoft.com/office/drawing/2014/main" id="{7941D01C-0ECE-784E-A9E8-156C18A45C03}"/>
              </a:ext>
            </a:extLst>
          </p:cNvPr>
          <p:cNvPicPr>
            <a:picLocks noChangeAspect="1"/>
          </p:cNvPicPr>
          <p:nvPr/>
        </p:nvPicPr>
        <p:blipFill>
          <a:blip r:embed="rId3"/>
          <a:stretch>
            <a:fillRect/>
          </a:stretch>
        </p:blipFill>
        <p:spPr>
          <a:xfrm>
            <a:off x="7834606" y="2277389"/>
            <a:ext cx="3619500" cy="1892300"/>
          </a:xfrm>
          <a:prstGeom prst="rect">
            <a:avLst/>
          </a:prstGeom>
        </p:spPr>
      </p:pic>
      <p:pic>
        <p:nvPicPr>
          <p:cNvPr id="16" name="图片 15">
            <a:extLst>
              <a:ext uri="{FF2B5EF4-FFF2-40B4-BE49-F238E27FC236}">
                <a16:creationId xmlns:a16="http://schemas.microsoft.com/office/drawing/2014/main" id="{A0CDEF20-EB6B-414E-ADA3-E2AFD829F989}"/>
              </a:ext>
            </a:extLst>
          </p:cNvPr>
          <p:cNvPicPr>
            <a:picLocks noChangeAspect="1"/>
          </p:cNvPicPr>
          <p:nvPr/>
        </p:nvPicPr>
        <p:blipFill>
          <a:blip r:embed="rId4"/>
          <a:stretch>
            <a:fillRect/>
          </a:stretch>
        </p:blipFill>
        <p:spPr>
          <a:xfrm>
            <a:off x="7832826" y="4409803"/>
            <a:ext cx="3543300" cy="1905000"/>
          </a:xfrm>
          <a:prstGeom prst="rect">
            <a:avLst/>
          </a:prstGeom>
        </p:spPr>
      </p:pic>
      <p:pic>
        <p:nvPicPr>
          <p:cNvPr id="17" name="图片 16">
            <a:extLst>
              <a:ext uri="{FF2B5EF4-FFF2-40B4-BE49-F238E27FC236}">
                <a16:creationId xmlns:a16="http://schemas.microsoft.com/office/drawing/2014/main" id="{515AED40-9869-1847-B314-12B9EDB45167}"/>
              </a:ext>
            </a:extLst>
          </p:cNvPr>
          <p:cNvPicPr>
            <a:picLocks noChangeAspect="1"/>
          </p:cNvPicPr>
          <p:nvPr/>
        </p:nvPicPr>
        <p:blipFill>
          <a:blip r:embed="rId5"/>
          <a:stretch>
            <a:fillRect/>
          </a:stretch>
        </p:blipFill>
        <p:spPr>
          <a:xfrm>
            <a:off x="2823897" y="3065241"/>
            <a:ext cx="2344757" cy="470955"/>
          </a:xfrm>
          <a:prstGeom prst="rect">
            <a:avLst/>
          </a:prstGeom>
        </p:spPr>
      </p:pic>
      <p:pic>
        <p:nvPicPr>
          <p:cNvPr id="18" name="图片 17">
            <a:extLst>
              <a:ext uri="{FF2B5EF4-FFF2-40B4-BE49-F238E27FC236}">
                <a16:creationId xmlns:a16="http://schemas.microsoft.com/office/drawing/2014/main" id="{8958A3A5-40D8-EA47-874D-898D3ACB56A4}"/>
              </a:ext>
            </a:extLst>
          </p:cNvPr>
          <p:cNvPicPr>
            <a:picLocks noChangeAspect="1"/>
          </p:cNvPicPr>
          <p:nvPr/>
        </p:nvPicPr>
        <p:blipFill>
          <a:blip r:embed="rId6"/>
          <a:stretch>
            <a:fillRect/>
          </a:stretch>
        </p:blipFill>
        <p:spPr>
          <a:xfrm>
            <a:off x="2678726" y="3614373"/>
            <a:ext cx="2489928" cy="445008"/>
          </a:xfrm>
          <a:prstGeom prst="rect">
            <a:avLst/>
          </a:prstGeom>
        </p:spPr>
      </p:pic>
      <p:sp>
        <p:nvSpPr>
          <p:cNvPr id="19" name="矩形 18">
            <a:extLst>
              <a:ext uri="{FF2B5EF4-FFF2-40B4-BE49-F238E27FC236}">
                <a16:creationId xmlns:a16="http://schemas.microsoft.com/office/drawing/2014/main" id="{3ECB6732-0E6E-2D42-8D86-B659857128BA}"/>
              </a:ext>
            </a:extLst>
          </p:cNvPr>
          <p:cNvSpPr/>
          <p:nvPr/>
        </p:nvSpPr>
        <p:spPr>
          <a:xfrm>
            <a:off x="2408654" y="4137558"/>
            <a:ext cx="3266856"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Joint Relation-Aware Attention</a:t>
            </a:r>
          </a:p>
        </p:txBody>
      </p:sp>
      <p:pic>
        <p:nvPicPr>
          <p:cNvPr id="20" name="图片 19">
            <a:extLst>
              <a:ext uri="{FF2B5EF4-FFF2-40B4-BE49-F238E27FC236}">
                <a16:creationId xmlns:a16="http://schemas.microsoft.com/office/drawing/2014/main" id="{DCAC947B-4931-F44B-841F-1987BBA88D1D}"/>
              </a:ext>
            </a:extLst>
          </p:cNvPr>
          <p:cNvPicPr>
            <a:picLocks noChangeAspect="1"/>
          </p:cNvPicPr>
          <p:nvPr/>
        </p:nvPicPr>
        <p:blipFill>
          <a:blip r:embed="rId7"/>
          <a:stretch>
            <a:fillRect/>
          </a:stretch>
        </p:blipFill>
        <p:spPr>
          <a:xfrm>
            <a:off x="2534370" y="4703199"/>
            <a:ext cx="3015424" cy="395641"/>
          </a:xfrm>
          <a:prstGeom prst="rect">
            <a:avLst/>
          </a:prstGeom>
        </p:spPr>
      </p:pic>
      <p:pic>
        <p:nvPicPr>
          <p:cNvPr id="21" name="图片 20">
            <a:extLst>
              <a:ext uri="{FF2B5EF4-FFF2-40B4-BE49-F238E27FC236}">
                <a16:creationId xmlns:a16="http://schemas.microsoft.com/office/drawing/2014/main" id="{02FF15DB-74E0-3A44-AD67-D9F2F904AE2F}"/>
              </a:ext>
            </a:extLst>
          </p:cNvPr>
          <p:cNvPicPr>
            <a:picLocks noChangeAspect="1"/>
          </p:cNvPicPr>
          <p:nvPr/>
        </p:nvPicPr>
        <p:blipFill>
          <a:blip r:embed="rId8"/>
          <a:stretch>
            <a:fillRect/>
          </a:stretch>
        </p:blipFill>
        <p:spPr>
          <a:xfrm>
            <a:off x="3073553" y="5174846"/>
            <a:ext cx="1937058" cy="374914"/>
          </a:xfrm>
          <a:prstGeom prst="rect">
            <a:avLst/>
          </a:prstGeom>
        </p:spPr>
      </p:pic>
    </p:spTree>
    <p:extLst>
      <p:ext uri="{BB962C8B-B14F-4D97-AF65-F5344CB8AC3E}">
        <p14:creationId xmlns:p14="http://schemas.microsoft.com/office/powerpoint/2010/main" val="91875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37687" y="252859"/>
            <a:ext cx="8754316"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37688" y="310334"/>
            <a:ext cx="1385770" cy="369328"/>
          </a:xfrm>
          <a:prstGeom prst="rect">
            <a:avLst/>
          </a:prstGeom>
        </p:spPr>
        <p:txBody>
          <a:bodyPr wrap="square" lIns="91436" tIns="45718" rIns="91436" bIns="45718">
            <a:spAutoFit/>
          </a:bodyPr>
          <a:lstStyle/>
          <a:p>
            <a:pPr algn="ctr"/>
            <a:r>
              <a:rPr lang="zh-CN" altLang="en-US" dirty="0">
                <a:solidFill>
                  <a:schemeClr val="bg1"/>
                </a:solidFill>
                <a:latin typeface="微软雅黑" pitchFamily="34" charset="-122"/>
                <a:ea typeface="微软雅黑" pitchFamily="34" charset="-122"/>
              </a:rPr>
              <a:t>知识图谱</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3197" cy="662489"/>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Introduction</a:t>
            </a:r>
          </a:p>
        </p:txBody>
      </p:sp>
      <p:grpSp>
        <p:nvGrpSpPr>
          <p:cNvPr id="11" name="组合 10">
            <a:extLst>
              <a:ext uri="{FF2B5EF4-FFF2-40B4-BE49-F238E27FC236}">
                <a16:creationId xmlns:a16="http://schemas.microsoft.com/office/drawing/2014/main" id="{6B65D3A3-172D-4B95-92B2-DD00463FF4E3}"/>
              </a:ext>
            </a:extLst>
          </p:cNvPr>
          <p:cNvGrpSpPr/>
          <p:nvPr/>
        </p:nvGrpSpPr>
        <p:grpSpPr>
          <a:xfrm>
            <a:off x="4940103" y="1135420"/>
            <a:ext cx="7005118" cy="1437432"/>
            <a:chOff x="4433467" y="1222250"/>
            <a:chExt cx="4336196" cy="1437432"/>
          </a:xfrm>
        </p:grpSpPr>
        <p:sp>
          <p:nvSpPr>
            <p:cNvPr id="35" name="圆角矩形 1778">
              <a:extLst>
                <a:ext uri="{FF2B5EF4-FFF2-40B4-BE49-F238E27FC236}">
                  <a16:creationId xmlns:a16="http://schemas.microsoft.com/office/drawing/2014/main" id="{49FF9A7D-6353-4DF7-89E2-346055098585}"/>
                </a:ext>
              </a:extLst>
            </p:cNvPr>
            <p:cNvSpPr/>
            <p:nvPr/>
          </p:nvSpPr>
          <p:spPr>
            <a:xfrm rot="10800000" flipV="1">
              <a:off x="4433467" y="1276273"/>
              <a:ext cx="200032" cy="34026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36" name="文本框 35">
              <a:extLst>
                <a:ext uri="{FF2B5EF4-FFF2-40B4-BE49-F238E27FC236}">
                  <a16:creationId xmlns:a16="http://schemas.microsoft.com/office/drawing/2014/main" id="{57F630EF-7C41-4EF2-BC2B-EA1C0AB82E60}"/>
                </a:ext>
              </a:extLst>
            </p:cNvPr>
            <p:cNvSpPr txBox="1"/>
            <p:nvPr/>
          </p:nvSpPr>
          <p:spPr>
            <a:xfrm>
              <a:off x="4633500" y="1222250"/>
              <a:ext cx="2597182" cy="417356"/>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itchFamily="34" charset="-122"/>
                  <a:ea typeface="微软雅黑" pitchFamily="34" charset="-122"/>
                </a:rPr>
                <a:t>知识图谱 </a:t>
              </a:r>
              <a:r>
                <a:rPr lang="en-US" altLang="zh-CN" sz="1200" dirty="0">
                  <a:solidFill>
                    <a:schemeClr val="tx2"/>
                  </a:solidFill>
                  <a:latin typeface="微软雅黑" pitchFamily="34" charset="-122"/>
                  <a:ea typeface="微软雅黑" pitchFamily="34" charset="-122"/>
                </a:rPr>
                <a:t>(Knowledge</a:t>
              </a:r>
              <a:r>
                <a:rPr lang="zh-CN" altLang="en-US" sz="1200" dirty="0">
                  <a:solidFill>
                    <a:schemeClr val="tx2"/>
                  </a:solidFill>
                  <a:latin typeface="微软雅黑" pitchFamily="34" charset="-122"/>
                  <a:ea typeface="微软雅黑" pitchFamily="34" charset="-122"/>
                </a:rPr>
                <a:t> </a:t>
              </a:r>
              <a:r>
                <a:rPr lang="en-US" altLang="zh-CN" sz="1200" dirty="0">
                  <a:solidFill>
                    <a:schemeClr val="tx2"/>
                  </a:solidFill>
                  <a:latin typeface="微软雅黑" pitchFamily="34" charset="-122"/>
                  <a:ea typeface="微软雅黑" pitchFamily="34" charset="-122"/>
                </a:rPr>
                <a:t>Graph)</a:t>
              </a:r>
              <a:endParaRPr lang="zh-CN" altLang="en-US" sz="1400" dirty="0">
                <a:solidFill>
                  <a:schemeClr val="tx2"/>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1D7BF83D-08A4-4B4C-BE29-66974449DBF9}"/>
                </a:ext>
              </a:extLst>
            </p:cNvPr>
            <p:cNvSpPr/>
            <p:nvPr/>
          </p:nvSpPr>
          <p:spPr>
            <a:xfrm>
              <a:off x="4633500" y="1696343"/>
              <a:ext cx="4071006" cy="963339"/>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知识图谱是事实的</a:t>
              </a:r>
              <a:r>
                <a:rPr lang="zh-CN" altLang="en-US" sz="1500" b="1" dirty="0">
                  <a:solidFill>
                    <a:schemeClr val="bg2">
                      <a:lumMod val="50000"/>
                    </a:schemeClr>
                  </a:solidFill>
                  <a:latin typeface="微软雅黑" pitchFamily="34" charset="-122"/>
                  <a:ea typeface="微软雅黑" pitchFamily="34" charset="-122"/>
                </a:rPr>
                <a:t>结构化表示</a:t>
              </a:r>
              <a:r>
                <a:rPr lang="zh-CN" altLang="en-US" sz="1500" dirty="0">
                  <a:solidFill>
                    <a:schemeClr val="bg2">
                      <a:lumMod val="50000"/>
                    </a:schemeClr>
                  </a:solidFill>
                  <a:latin typeface="微软雅黑" pitchFamily="34" charset="-122"/>
                  <a:ea typeface="微软雅黑" pitchFamily="34" charset="-122"/>
                </a:rPr>
                <a:t>，由</a:t>
              </a:r>
              <a:r>
                <a:rPr lang="zh-CN" altLang="en-US" sz="1500" b="1" dirty="0">
                  <a:solidFill>
                    <a:schemeClr val="bg2">
                      <a:lumMod val="50000"/>
                    </a:schemeClr>
                  </a:solidFill>
                  <a:latin typeface="微软雅黑" pitchFamily="34" charset="-122"/>
                  <a:ea typeface="微软雅黑" pitchFamily="34" charset="-122"/>
                </a:rPr>
                <a:t>实体</a:t>
              </a:r>
              <a:r>
                <a:rPr lang="zh-CN" altLang="en-US" sz="1500" dirty="0">
                  <a:solidFill>
                    <a:schemeClr val="bg2">
                      <a:lumMod val="50000"/>
                    </a:schemeClr>
                  </a:solidFill>
                  <a:latin typeface="微软雅黑" pitchFamily="34" charset="-122"/>
                  <a:ea typeface="微软雅黑" pitchFamily="34" charset="-122"/>
                </a:rPr>
                <a:t>、</a:t>
              </a:r>
              <a:r>
                <a:rPr lang="zh-CN" altLang="en-US" sz="1500" b="1" dirty="0">
                  <a:solidFill>
                    <a:schemeClr val="bg2">
                      <a:lumMod val="50000"/>
                    </a:schemeClr>
                  </a:solidFill>
                  <a:latin typeface="微软雅黑" pitchFamily="34" charset="-122"/>
                  <a:ea typeface="微软雅黑" pitchFamily="34" charset="-122"/>
                </a:rPr>
                <a:t>关系</a:t>
              </a:r>
              <a:r>
                <a:rPr lang="zh-CN" altLang="en-US" sz="1500" dirty="0">
                  <a:solidFill>
                    <a:schemeClr val="bg2">
                      <a:lumMod val="50000"/>
                    </a:schemeClr>
                  </a:solidFill>
                  <a:latin typeface="微软雅黑" pitchFamily="34" charset="-122"/>
                  <a:ea typeface="微软雅黑" pitchFamily="34" charset="-122"/>
                </a:rPr>
                <a:t>和</a:t>
              </a:r>
              <a:r>
                <a:rPr lang="zh-CN" altLang="en-US" sz="1500" b="1" dirty="0">
                  <a:solidFill>
                    <a:schemeClr val="bg2">
                      <a:lumMod val="50000"/>
                    </a:schemeClr>
                  </a:solidFill>
                  <a:latin typeface="微软雅黑" pitchFamily="34" charset="-122"/>
                  <a:ea typeface="微软雅黑" pitchFamily="34" charset="-122"/>
                </a:rPr>
                <a:t>语义描述</a:t>
              </a:r>
              <a:r>
                <a:rPr lang="zh-CN" altLang="en-US" sz="1500" dirty="0">
                  <a:solidFill>
                    <a:schemeClr val="bg2">
                      <a:lumMod val="50000"/>
                    </a:schemeClr>
                  </a:solidFill>
                  <a:latin typeface="微软雅黑" pitchFamily="34" charset="-122"/>
                  <a:ea typeface="微软雅黑" pitchFamily="34" charset="-122"/>
                </a:rPr>
                <a:t>组成。实体可以是现实世界的对象和抽象的概念，关系表示实体之间的关系，实体及其关系的语义描述包含具有明确含义的类型和属性。</a:t>
              </a:r>
              <a:endParaRPr lang="en-US" altLang="zh-CN" sz="1500" dirty="0">
                <a:solidFill>
                  <a:schemeClr val="bg2">
                    <a:lumMod val="50000"/>
                  </a:schemeClr>
                </a:solidFill>
                <a:latin typeface="微软雅黑" pitchFamily="34" charset="-122"/>
                <a:ea typeface="微软雅黑" pitchFamily="34" charset="-122"/>
              </a:endParaRPr>
            </a:p>
          </p:txBody>
        </p:sp>
        <p:cxnSp>
          <p:nvCxnSpPr>
            <p:cNvPr id="45" name="直接连接符 44">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600453" y="6062647"/>
            <a:ext cx="4339650" cy="369332"/>
          </a:xfrm>
          <a:prstGeom prst="rect">
            <a:avLst/>
          </a:prstGeom>
        </p:spPr>
        <p:txBody>
          <a:bodyPr wrap="none">
            <a:spAutoFit/>
          </a:bodyPr>
          <a:lstStyle/>
          <a:p>
            <a:r>
              <a:rPr lang="zh-CN" altLang="en-US" dirty="0">
                <a:solidFill>
                  <a:srgbClr val="7030A0"/>
                </a:solidFill>
              </a:rPr>
              <a:t>知识库中的三元组和在知识图谱中的展示</a:t>
            </a:r>
          </a:p>
        </p:txBody>
      </p:sp>
      <p:pic>
        <p:nvPicPr>
          <p:cNvPr id="4" name="图片 3">
            <a:extLst>
              <a:ext uri="{FF2B5EF4-FFF2-40B4-BE49-F238E27FC236}">
                <a16:creationId xmlns:a16="http://schemas.microsoft.com/office/drawing/2014/main" id="{BF336FA1-3E5C-3D4E-A3E5-B25201E5D6F0}"/>
              </a:ext>
            </a:extLst>
          </p:cNvPr>
          <p:cNvPicPr>
            <a:picLocks noChangeAspect="1"/>
          </p:cNvPicPr>
          <p:nvPr/>
        </p:nvPicPr>
        <p:blipFill>
          <a:blip r:embed="rId3"/>
          <a:stretch>
            <a:fillRect/>
          </a:stretch>
        </p:blipFill>
        <p:spPr>
          <a:xfrm>
            <a:off x="346448" y="904604"/>
            <a:ext cx="4019304" cy="2695298"/>
          </a:xfrm>
          <a:prstGeom prst="rect">
            <a:avLst/>
          </a:prstGeom>
        </p:spPr>
      </p:pic>
      <p:pic>
        <p:nvPicPr>
          <p:cNvPr id="6" name="图片 5">
            <a:extLst>
              <a:ext uri="{FF2B5EF4-FFF2-40B4-BE49-F238E27FC236}">
                <a16:creationId xmlns:a16="http://schemas.microsoft.com/office/drawing/2014/main" id="{1F469E6C-D516-4D40-9500-0CCB7DE9FBA9}"/>
              </a:ext>
            </a:extLst>
          </p:cNvPr>
          <p:cNvPicPr>
            <a:picLocks noChangeAspect="1"/>
          </p:cNvPicPr>
          <p:nvPr/>
        </p:nvPicPr>
        <p:blipFill>
          <a:blip r:embed="rId4"/>
          <a:stretch>
            <a:fillRect/>
          </a:stretch>
        </p:blipFill>
        <p:spPr>
          <a:xfrm>
            <a:off x="600453" y="3798587"/>
            <a:ext cx="3314700" cy="1981200"/>
          </a:xfrm>
          <a:prstGeom prst="rect">
            <a:avLst/>
          </a:prstGeom>
        </p:spPr>
      </p:pic>
      <p:sp>
        <p:nvSpPr>
          <p:cNvPr id="8" name="椭圆 7">
            <a:extLst>
              <a:ext uri="{FF2B5EF4-FFF2-40B4-BE49-F238E27FC236}">
                <a16:creationId xmlns:a16="http://schemas.microsoft.com/office/drawing/2014/main" id="{B5DE4334-F6AE-4D46-AC25-857F9D9C5086}"/>
              </a:ext>
            </a:extLst>
          </p:cNvPr>
          <p:cNvSpPr/>
          <p:nvPr/>
        </p:nvSpPr>
        <p:spPr>
          <a:xfrm>
            <a:off x="7606941" y="4961574"/>
            <a:ext cx="1141299" cy="502053"/>
          </a:xfrm>
          <a:prstGeom prst="ellipse">
            <a:avLst/>
          </a:prstGeom>
          <a:solidFill>
            <a:srgbClr val="7D6FDD">
              <a:alpha val="8352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Knowledge</a:t>
            </a:r>
            <a:r>
              <a:rPr kumimoji="1" lang="zh-CN" altLang="en-US"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kumimoji="1" lang="en-US" altLang="zh-CN"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a:t>
            </a:r>
            <a:endParaRPr kumimoji="1" lang="zh-CN" altLang="en-US"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A1AB6E67-2C74-684F-B51D-8818923B4D16}"/>
              </a:ext>
            </a:extLst>
          </p:cNvPr>
          <p:cNvSpPr/>
          <p:nvPr/>
        </p:nvSpPr>
        <p:spPr>
          <a:xfrm>
            <a:off x="6033079" y="5498341"/>
            <a:ext cx="1189458" cy="502053"/>
          </a:xfrm>
          <a:prstGeom prst="roundRect">
            <a:avLst/>
          </a:prstGeom>
          <a:solidFill>
            <a:srgbClr val="7D6FDD">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Knowledge</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Representation</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Learning</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23" name="圆角矩形 22">
            <a:extLst>
              <a:ext uri="{FF2B5EF4-FFF2-40B4-BE49-F238E27FC236}">
                <a16:creationId xmlns:a16="http://schemas.microsoft.com/office/drawing/2014/main" id="{39121979-A74D-CD44-ADAF-2E6C33B9A01F}"/>
              </a:ext>
            </a:extLst>
          </p:cNvPr>
          <p:cNvSpPr/>
          <p:nvPr/>
        </p:nvSpPr>
        <p:spPr>
          <a:xfrm>
            <a:off x="8513033" y="3993125"/>
            <a:ext cx="1189458" cy="502053"/>
          </a:xfrm>
          <a:prstGeom prst="roundRect">
            <a:avLst/>
          </a:prstGeom>
          <a:solidFill>
            <a:srgbClr val="7D6FDD">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Knowledge-</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endParaRPr kumimoji="1" lang="en-US" altLang="zh-CN" sz="1000" dirty="0">
              <a:solidFill>
                <a:sysClr val="windowText" lastClr="000000"/>
              </a:solidFill>
              <a:latin typeface="Times New Roman" panose="02020603050405020304" pitchFamily="18" charset="0"/>
              <a:cs typeface="Times New Roman" panose="02020603050405020304" pitchFamily="18" charset="0"/>
            </a:endParaRPr>
          </a:p>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Aware</a:t>
            </a:r>
          </a:p>
          <a:p>
            <a:pPr algn="ct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Applications</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24" name="圆角矩形 23">
            <a:extLst>
              <a:ext uri="{FF2B5EF4-FFF2-40B4-BE49-F238E27FC236}">
                <a16:creationId xmlns:a16="http://schemas.microsoft.com/office/drawing/2014/main" id="{2271A8C3-481E-D643-B3D6-7D52952DBBEA}"/>
              </a:ext>
            </a:extLst>
          </p:cNvPr>
          <p:cNvSpPr/>
          <p:nvPr/>
        </p:nvSpPr>
        <p:spPr>
          <a:xfrm>
            <a:off x="6384423" y="4296978"/>
            <a:ext cx="1189458" cy="502053"/>
          </a:xfrm>
          <a:prstGeom prst="roundRect">
            <a:avLst/>
          </a:prstGeom>
          <a:solidFill>
            <a:srgbClr val="7D6FDD">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Knowledge</a:t>
            </a:r>
          </a:p>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Acquisition</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25" name="圆角矩形 24">
            <a:extLst>
              <a:ext uri="{FF2B5EF4-FFF2-40B4-BE49-F238E27FC236}">
                <a16:creationId xmlns:a16="http://schemas.microsoft.com/office/drawing/2014/main" id="{9805D718-6FBF-244A-A4E3-8D9F158E4793}"/>
              </a:ext>
            </a:extLst>
          </p:cNvPr>
          <p:cNvSpPr/>
          <p:nvPr/>
        </p:nvSpPr>
        <p:spPr>
          <a:xfrm>
            <a:off x="9060008" y="5498342"/>
            <a:ext cx="1189458" cy="502053"/>
          </a:xfrm>
          <a:prstGeom prst="roundRect">
            <a:avLst/>
          </a:prstGeom>
          <a:solidFill>
            <a:srgbClr val="7D6FDD">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Others</a:t>
            </a:r>
          </a:p>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27" name="圆角矩形 26">
            <a:extLst>
              <a:ext uri="{FF2B5EF4-FFF2-40B4-BE49-F238E27FC236}">
                <a16:creationId xmlns:a16="http://schemas.microsoft.com/office/drawing/2014/main" id="{B37A5033-EFFE-7749-A279-27EBD19AD55E}"/>
              </a:ext>
            </a:extLst>
          </p:cNvPr>
          <p:cNvSpPr/>
          <p:nvPr/>
        </p:nvSpPr>
        <p:spPr>
          <a:xfrm>
            <a:off x="8501580" y="2812822"/>
            <a:ext cx="1405358" cy="249485"/>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Question</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Answering</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28" name="圆角矩形 27">
            <a:extLst>
              <a:ext uri="{FF2B5EF4-FFF2-40B4-BE49-F238E27FC236}">
                <a16:creationId xmlns:a16="http://schemas.microsoft.com/office/drawing/2014/main" id="{B0E16EF9-7BB0-984D-BD09-13C947766885}"/>
              </a:ext>
            </a:extLst>
          </p:cNvPr>
          <p:cNvSpPr/>
          <p:nvPr/>
        </p:nvSpPr>
        <p:spPr>
          <a:xfrm>
            <a:off x="9629756" y="3181337"/>
            <a:ext cx="1189458" cy="249485"/>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Dialogue</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System</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2431E127-2073-F54A-A6C6-F493E0091830}"/>
              </a:ext>
            </a:extLst>
          </p:cNvPr>
          <p:cNvSpPr/>
          <p:nvPr/>
        </p:nvSpPr>
        <p:spPr>
          <a:xfrm>
            <a:off x="9980393" y="3824099"/>
            <a:ext cx="1405358" cy="249485"/>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Recommender</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System</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30" name="圆角矩形 29">
            <a:extLst>
              <a:ext uri="{FF2B5EF4-FFF2-40B4-BE49-F238E27FC236}">
                <a16:creationId xmlns:a16="http://schemas.microsoft.com/office/drawing/2014/main" id="{3AB2FB32-308B-F94E-B9C5-FF2881686140}"/>
              </a:ext>
            </a:extLst>
          </p:cNvPr>
          <p:cNvSpPr/>
          <p:nvPr/>
        </p:nvSpPr>
        <p:spPr>
          <a:xfrm>
            <a:off x="9842619" y="4604150"/>
            <a:ext cx="1189458" cy="249485"/>
          </a:xfrm>
          <a:prstGeom prst="roundRect">
            <a:avLst/>
          </a:prstGeom>
          <a:solidFill>
            <a:srgbClr val="FC94A4">
              <a:alpha val="4823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Search</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Engine</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29114B54-D929-1848-86E3-F26150AAFFB0}"/>
              </a:ext>
            </a:extLst>
          </p:cNvPr>
          <p:cNvSpPr/>
          <p:nvPr/>
        </p:nvSpPr>
        <p:spPr>
          <a:xfrm>
            <a:off x="6739093" y="3195866"/>
            <a:ext cx="1189458" cy="249485"/>
          </a:xfrm>
          <a:prstGeom prst="roundRect">
            <a:avLst/>
          </a:prstGeom>
          <a:solidFill>
            <a:srgbClr val="E0DA17">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Entity</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Discover</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C6EEBB33-6F95-FE4A-ABBE-57C7CAABFEE0}"/>
              </a:ext>
            </a:extLst>
          </p:cNvPr>
          <p:cNvSpPr/>
          <p:nvPr/>
        </p:nvSpPr>
        <p:spPr>
          <a:xfrm>
            <a:off x="5536530" y="3589457"/>
            <a:ext cx="1375383" cy="249485"/>
          </a:xfrm>
          <a:prstGeom prst="roundRect">
            <a:avLst/>
          </a:prstGeom>
          <a:solidFill>
            <a:srgbClr val="E0DA17">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Relation</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Extraction</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sp>
        <p:nvSpPr>
          <p:cNvPr id="33" name="圆角矩形 32">
            <a:extLst>
              <a:ext uri="{FF2B5EF4-FFF2-40B4-BE49-F238E27FC236}">
                <a16:creationId xmlns:a16="http://schemas.microsoft.com/office/drawing/2014/main" id="{C59519AD-0F16-7440-B173-201CD14AFF0B}"/>
              </a:ext>
            </a:extLst>
          </p:cNvPr>
          <p:cNvSpPr/>
          <p:nvPr/>
        </p:nvSpPr>
        <p:spPr>
          <a:xfrm>
            <a:off x="4823457" y="4291241"/>
            <a:ext cx="1189458" cy="384999"/>
          </a:xfrm>
          <a:prstGeom prst="roundRect">
            <a:avLst/>
          </a:prstGeom>
          <a:solidFill>
            <a:srgbClr val="E0DA17">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ysClr val="windowText" lastClr="000000"/>
                </a:solidFill>
                <a:latin typeface="Times New Roman" panose="02020603050405020304" pitchFamily="18" charset="0"/>
                <a:cs typeface="Times New Roman" panose="02020603050405020304" pitchFamily="18" charset="0"/>
              </a:rPr>
              <a:t>Knowledge</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Graph</a:t>
            </a:r>
            <a:r>
              <a:rPr kumimoji="1" lang="zh-CN" altLang="en-US" sz="1000" dirty="0">
                <a:solidFill>
                  <a:sysClr val="windowText" lastClr="000000"/>
                </a:solidFill>
                <a:latin typeface="Times New Roman" panose="02020603050405020304" pitchFamily="18" charset="0"/>
                <a:cs typeface="Times New Roman" panose="02020603050405020304" pitchFamily="18" charset="0"/>
              </a:rPr>
              <a:t> </a:t>
            </a:r>
            <a:r>
              <a:rPr kumimoji="1" lang="en-US" altLang="zh-CN" sz="1000" dirty="0">
                <a:solidFill>
                  <a:sysClr val="windowText" lastClr="000000"/>
                </a:solidFill>
                <a:latin typeface="Times New Roman" panose="02020603050405020304" pitchFamily="18" charset="0"/>
                <a:cs typeface="Times New Roman" panose="02020603050405020304" pitchFamily="18" charset="0"/>
              </a:rPr>
              <a:t>Completion</a:t>
            </a:r>
            <a:endParaRPr kumimoji="1" lang="zh-CN" altLang="en-US" sz="1000" dirty="0">
              <a:solidFill>
                <a:sysClr val="windowText" lastClr="000000"/>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1E582642-5F38-874B-BC34-B3C4367A3314}"/>
              </a:ext>
            </a:extLst>
          </p:cNvPr>
          <p:cNvCxnSpPr>
            <a:stCxn id="8" idx="1"/>
            <a:endCxn id="24" idx="2"/>
          </p:cNvCxnSpPr>
          <p:nvPr/>
        </p:nvCxnSpPr>
        <p:spPr>
          <a:xfrm flipH="1" flipV="1">
            <a:off x="6979152" y="4799031"/>
            <a:ext cx="794928" cy="23606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74D5F042-92E8-D242-8056-C8CB8BA7F253}"/>
              </a:ext>
            </a:extLst>
          </p:cNvPr>
          <p:cNvCxnSpPr>
            <a:stCxn id="8" idx="7"/>
            <a:endCxn id="23" idx="2"/>
          </p:cNvCxnSpPr>
          <p:nvPr/>
        </p:nvCxnSpPr>
        <p:spPr>
          <a:xfrm flipV="1">
            <a:off x="8581101" y="4495178"/>
            <a:ext cx="526661" cy="5399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67D5A246-D1F3-AA4E-BF59-84473261594E}"/>
              </a:ext>
            </a:extLst>
          </p:cNvPr>
          <p:cNvCxnSpPr>
            <a:stCxn id="8" idx="3"/>
            <a:endCxn id="16" idx="3"/>
          </p:cNvCxnSpPr>
          <p:nvPr/>
        </p:nvCxnSpPr>
        <p:spPr>
          <a:xfrm flipH="1">
            <a:off x="7222537" y="5390103"/>
            <a:ext cx="551543" cy="3592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B8DDF2B2-D823-A34A-8B3F-63F8AE9FD446}"/>
              </a:ext>
            </a:extLst>
          </p:cNvPr>
          <p:cNvCxnSpPr>
            <a:stCxn id="8" idx="5"/>
            <a:endCxn id="25" idx="1"/>
          </p:cNvCxnSpPr>
          <p:nvPr/>
        </p:nvCxnSpPr>
        <p:spPr>
          <a:xfrm>
            <a:off x="8581101" y="5390103"/>
            <a:ext cx="478907" cy="3592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95905887-EE10-F344-A796-662D213FD8C5}"/>
              </a:ext>
            </a:extLst>
          </p:cNvPr>
          <p:cNvCxnSpPr>
            <a:stCxn id="23" idx="0"/>
            <a:endCxn id="27" idx="2"/>
          </p:cNvCxnSpPr>
          <p:nvPr/>
        </p:nvCxnSpPr>
        <p:spPr>
          <a:xfrm flipV="1">
            <a:off x="9107762" y="3062307"/>
            <a:ext cx="96497" cy="93081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688F594E-624D-484D-BB6D-219934229435}"/>
              </a:ext>
            </a:extLst>
          </p:cNvPr>
          <p:cNvCxnSpPr>
            <a:endCxn id="28" idx="2"/>
          </p:cNvCxnSpPr>
          <p:nvPr/>
        </p:nvCxnSpPr>
        <p:spPr>
          <a:xfrm flipV="1">
            <a:off x="9566048" y="3430822"/>
            <a:ext cx="658437" cy="5448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89D8E295-2394-6846-A83B-D6467C907BFA}"/>
              </a:ext>
            </a:extLst>
          </p:cNvPr>
          <p:cNvCxnSpPr>
            <a:stCxn id="23" idx="3"/>
            <a:endCxn id="29" idx="2"/>
          </p:cNvCxnSpPr>
          <p:nvPr/>
        </p:nvCxnSpPr>
        <p:spPr>
          <a:xfrm flipV="1">
            <a:off x="9702491" y="4073584"/>
            <a:ext cx="980581" cy="1705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63436D0-1263-BE48-A7D4-D9D44EC15B03}"/>
              </a:ext>
            </a:extLst>
          </p:cNvPr>
          <p:cNvCxnSpPr>
            <a:endCxn id="30" idx="1"/>
          </p:cNvCxnSpPr>
          <p:nvPr/>
        </p:nvCxnSpPr>
        <p:spPr>
          <a:xfrm>
            <a:off x="9566048" y="4495178"/>
            <a:ext cx="276571" cy="23371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8A846CE8-A2E5-5449-A53D-6D402B71A9C4}"/>
              </a:ext>
            </a:extLst>
          </p:cNvPr>
          <p:cNvCxnSpPr>
            <a:stCxn id="24" idx="0"/>
            <a:endCxn id="31" idx="2"/>
          </p:cNvCxnSpPr>
          <p:nvPr/>
        </p:nvCxnSpPr>
        <p:spPr>
          <a:xfrm flipV="1">
            <a:off x="6979152" y="3445351"/>
            <a:ext cx="354670" cy="8516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F15A3603-61B4-8644-81E2-EB326CCA91C2}"/>
              </a:ext>
            </a:extLst>
          </p:cNvPr>
          <p:cNvCxnSpPr>
            <a:endCxn id="32" idx="2"/>
          </p:cNvCxnSpPr>
          <p:nvPr/>
        </p:nvCxnSpPr>
        <p:spPr>
          <a:xfrm flipH="1" flipV="1">
            <a:off x="6224222" y="3838942"/>
            <a:ext cx="514871" cy="45229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D04BE207-D2DF-7342-A60D-CF651DCD992F}"/>
              </a:ext>
            </a:extLst>
          </p:cNvPr>
          <p:cNvCxnSpPr>
            <a:stCxn id="24" idx="1"/>
            <a:endCxn id="33" idx="3"/>
          </p:cNvCxnSpPr>
          <p:nvPr/>
        </p:nvCxnSpPr>
        <p:spPr>
          <a:xfrm flipH="1" flipV="1">
            <a:off x="6012915" y="4483741"/>
            <a:ext cx="371508" cy="6426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A58A90E8-0F3B-884E-949B-6149221A1D86}"/>
              </a:ext>
            </a:extLst>
          </p:cNvPr>
          <p:cNvSpPr/>
          <p:nvPr/>
        </p:nvSpPr>
        <p:spPr>
          <a:xfrm>
            <a:off x="7299473" y="6239277"/>
            <a:ext cx="2031325" cy="369332"/>
          </a:xfrm>
          <a:prstGeom prst="rect">
            <a:avLst/>
          </a:prstGeom>
        </p:spPr>
        <p:txBody>
          <a:bodyPr wrap="none">
            <a:spAutoFit/>
          </a:bodyPr>
          <a:lstStyle/>
          <a:p>
            <a:r>
              <a:rPr lang="zh-CN" altLang="en-US" dirty="0">
                <a:solidFill>
                  <a:srgbClr val="7030A0"/>
                </a:solidFill>
              </a:rPr>
              <a:t>知识图谱研究类别</a:t>
            </a:r>
          </a:p>
        </p:txBody>
      </p:sp>
    </p:spTree>
    <p:extLst>
      <p:ext uri="{BB962C8B-B14F-4D97-AF65-F5344CB8AC3E}">
        <p14:creationId xmlns:p14="http://schemas.microsoft.com/office/powerpoint/2010/main" val="79413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73651" y="321428"/>
            <a:ext cx="3420415"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Acquisition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Tasks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3" y="1339620"/>
            <a:ext cx="6374972" cy="4705898"/>
            <a:chOff x="4361263" y="1340462"/>
            <a:chExt cx="8585771" cy="335375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3959589" cy="238821"/>
            </a:xfrm>
            <a:prstGeom prst="rect">
              <a:avLst/>
            </a:prstGeom>
            <a:noFill/>
          </p:spPr>
          <p:txBody>
            <a:bodyPr wrap="none" lIns="91438" tIns="45719" rIns="91438" bIns="45719" rtlCol="0">
              <a:spAutoFit/>
            </a:bodyPr>
            <a:lstStyle/>
            <a:p>
              <a:pPr>
                <a:lnSpc>
                  <a:spcPct val="130000"/>
                </a:lnSpc>
              </a:pPr>
              <a:r>
                <a:rPr lang="en-US" altLang="zh-CN" sz="1500" dirty="0">
                  <a:solidFill>
                    <a:schemeClr val="tx2"/>
                  </a:solidFill>
                  <a:latin typeface="微软雅黑" pitchFamily="34" charset="-122"/>
                  <a:ea typeface="微软雅黑" pitchFamily="34" charset="-122"/>
                </a:rPr>
                <a:t>Knowledge</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Graph</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Alignment</a:t>
              </a:r>
              <a:endParaRPr lang="en-US" altLang="zh-CN" sz="1600" dirty="0">
                <a:solidFill>
                  <a:schemeClr val="bg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313534" cy="2997869"/>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任务描述：</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流程：</a:t>
              </a:r>
              <a:r>
                <a:rPr lang="zh-CN" altLang="en-US" sz="1500" dirty="0">
                  <a:latin typeface="Microsoft YaHei" panose="020B0503020204020204" pitchFamily="34" charset="-122"/>
                  <a:ea typeface="Microsoft YaHei" panose="020B0503020204020204" pitchFamily="34" charset="-122"/>
                </a:rPr>
                <a:t>通过</a:t>
              </a:r>
              <a:r>
                <a:rPr lang="en-US" altLang="zh-CN" sz="1500" dirty="0">
                  <a:latin typeface="Microsoft YaHei" panose="020B0503020204020204" pitchFamily="34" charset="-122"/>
                  <a:ea typeface="Microsoft YaHei" panose="020B0503020204020204" pitchFamily="34" charset="-122"/>
                </a:rPr>
                <a:t>Knowledge</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Graph</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Embedding</a:t>
              </a:r>
              <a:r>
                <a:rPr lang="zh-CN" altLang="en-US" sz="1500" dirty="0">
                  <a:latin typeface="Microsoft YaHei" panose="020B0503020204020204" pitchFamily="34" charset="-122"/>
                  <a:ea typeface="Microsoft YaHei" panose="020B0503020204020204" pitchFamily="34" charset="-122"/>
                </a:rPr>
                <a:t>的方法学习到各自的实体嵌入，然后做相似度计算。</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常用的评测数据集：</a:t>
              </a:r>
              <a:r>
                <a:rPr lang="en-US" altLang="zh-CN" sz="1500" b="1" dirty="0">
                  <a:solidFill>
                    <a:srgbClr val="1BA0C9"/>
                  </a:solidFill>
                  <a:latin typeface="Microsoft YaHei" panose="020B0503020204020204" pitchFamily="34" charset="-122"/>
                  <a:ea typeface="Microsoft YaHei" panose="020B0503020204020204" pitchFamily="34" charset="-122"/>
                </a:rPr>
                <a:t>DBP15K</a:t>
              </a:r>
              <a:r>
                <a:rPr lang="zh-CN" altLang="en-US" sz="1500" b="1" dirty="0">
                  <a:solidFill>
                    <a:srgbClr val="1BA0C9"/>
                  </a:solidFill>
                  <a:latin typeface="Microsoft YaHei" panose="020B0503020204020204" pitchFamily="34" charset="-122"/>
                  <a:ea typeface="Microsoft YaHei" panose="020B0503020204020204" pitchFamily="34" charset="-122"/>
                </a:rPr>
                <a:t>（</a:t>
              </a:r>
              <a:r>
                <a:rPr lang="en-US" altLang="zh-CN" sz="1500" b="1" dirty="0">
                  <a:solidFill>
                    <a:srgbClr val="1BA0C9"/>
                  </a:solidFill>
                  <a:latin typeface="Microsoft YaHei" panose="020B0503020204020204" pitchFamily="34" charset="-122"/>
                  <a:ea typeface="Microsoft YaHei" panose="020B0503020204020204" pitchFamily="34" charset="-122"/>
                </a:rPr>
                <a:t>multi-lingual</a:t>
              </a:r>
              <a:r>
                <a:rPr lang="zh-CN" altLang="en-US" sz="1500" b="1" dirty="0">
                  <a:solidFill>
                    <a:srgbClr val="1BA0C9"/>
                  </a:solidFill>
                  <a:latin typeface="Microsoft YaHei" panose="020B0503020204020204" pitchFamily="34" charset="-122"/>
                  <a:ea typeface="Microsoft YaHei" panose="020B0503020204020204" pitchFamily="34" charset="-122"/>
                </a:rPr>
                <a:t>）、</a:t>
              </a:r>
              <a:r>
                <a:rPr lang="en-US" altLang="zh-CN" sz="1500" b="1" dirty="0">
                  <a:solidFill>
                    <a:srgbClr val="1BA0C9"/>
                  </a:solidFill>
                  <a:latin typeface="Microsoft YaHei" panose="020B0503020204020204" pitchFamily="34" charset="-122"/>
                  <a:ea typeface="Microsoft YaHei" panose="020B0503020204020204" pitchFamily="34" charset="-122"/>
                </a:rPr>
                <a:t>DWY100K</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评测指标：</a:t>
              </a:r>
              <a:r>
                <a:rPr lang="en-US" altLang="zh-CN" sz="1500" dirty="0">
                  <a:latin typeface="Microsoft YaHei" panose="020B0503020204020204" pitchFamily="34" charset="-122"/>
                  <a:ea typeface="Microsoft YaHei" panose="020B0503020204020204" pitchFamily="34" charset="-122"/>
                </a:rPr>
                <a:t>MRR</a:t>
              </a:r>
              <a:r>
                <a:rPr lang="zh-CN" altLang="en-US" sz="1500" dirty="0">
                  <a:latin typeface="Microsoft YaHei" panose="020B0503020204020204" pitchFamily="34" charset="-122"/>
                  <a:ea typeface="Microsoft YaHei" panose="020B0503020204020204" pitchFamily="34" charset="-122"/>
                </a:rPr>
                <a:t>、</a:t>
              </a:r>
              <a:r>
                <a:rPr lang="en-US" altLang="zh-CN" sz="1500" dirty="0" err="1">
                  <a:latin typeface="Microsoft YaHei" panose="020B0503020204020204" pitchFamily="34" charset="-122"/>
                  <a:ea typeface="Microsoft YaHei" panose="020B0503020204020204" pitchFamily="34" charset="-122"/>
                </a:rPr>
                <a:t>Hits@N</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N=1,,</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10)</a:t>
              </a:r>
              <a:r>
                <a:rPr lang="zh-CN" altLang="en-US" sz="1500" dirty="0">
                  <a:latin typeface="Microsoft YaHei" panose="020B0503020204020204" pitchFamily="34" charset="-122"/>
                  <a:ea typeface="Microsoft YaHei" panose="020B0503020204020204" pitchFamily="34" charset="-122"/>
                </a:rPr>
                <a:t>指预测排名小于</a:t>
              </a:r>
              <a:r>
                <a:rPr lang="en-US" altLang="zh-CN" sz="1500" dirty="0">
                  <a:latin typeface="Microsoft YaHei" panose="020B0503020204020204" pitchFamily="34" charset="-122"/>
                  <a:ea typeface="Microsoft YaHei" panose="020B0503020204020204" pitchFamily="34" charset="-122"/>
                </a:rPr>
                <a:t>N</a:t>
              </a:r>
              <a:r>
                <a:rPr lang="zh-CN" altLang="en-US" sz="1500" dirty="0">
                  <a:latin typeface="Microsoft YaHei" panose="020B0503020204020204" pitchFamily="34" charset="-122"/>
                  <a:ea typeface="Microsoft YaHei" panose="020B0503020204020204" pitchFamily="34" charset="-122"/>
                </a:rPr>
                <a:t>的三元组所占测试集的比例。</a:t>
              </a:r>
              <a:endParaRPr lang="en-US" altLang="zh-CN" sz="15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27657"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E9D3D8BD-0C14-A94E-BD15-8E51FC14911B}"/>
              </a:ext>
            </a:extLst>
          </p:cNvPr>
          <p:cNvSpPr txBox="1"/>
          <p:nvPr/>
        </p:nvSpPr>
        <p:spPr>
          <a:xfrm>
            <a:off x="8127089" y="4917699"/>
            <a:ext cx="3020932"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Knowledge</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Graph</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Alignment</a:t>
            </a:r>
          </a:p>
        </p:txBody>
      </p:sp>
      <p:pic>
        <p:nvPicPr>
          <p:cNvPr id="7" name="图片 6">
            <a:extLst>
              <a:ext uri="{FF2B5EF4-FFF2-40B4-BE49-F238E27FC236}">
                <a16:creationId xmlns:a16="http://schemas.microsoft.com/office/drawing/2014/main" id="{D788E445-DC11-A846-BA0D-E7596E8BA99B}"/>
              </a:ext>
            </a:extLst>
          </p:cNvPr>
          <p:cNvPicPr>
            <a:picLocks noChangeAspect="1"/>
          </p:cNvPicPr>
          <p:nvPr/>
        </p:nvPicPr>
        <p:blipFill>
          <a:blip r:embed="rId5"/>
          <a:stretch>
            <a:fillRect/>
          </a:stretch>
        </p:blipFill>
        <p:spPr>
          <a:xfrm>
            <a:off x="7261742" y="3060700"/>
            <a:ext cx="4615331" cy="1634596"/>
          </a:xfrm>
          <a:prstGeom prst="rect">
            <a:avLst/>
          </a:prstGeom>
        </p:spPr>
      </p:pic>
      <p:pic>
        <p:nvPicPr>
          <p:cNvPr id="8" name="图片 7">
            <a:extLst>
              <a:ext uri="{FF2B5EF4-FFF2-40B4-BE49-F238E27FC236}">
                <a16:creationId xmlns:a16="http://schemas.microsoft.com/office/drawing/2014/main" id="{38A07E96-04AC-D64C-8AD4-7C9580F4A935}"/>
              </a:ext>
            </a:extLst>
          </p:cNvPr>
          <p:cNvPicPr>
            <a:picLocks noChangeAspect="1"/>
          </p:cNvPicPr>
          <p:nvPr/>
        </p:nvPicPr>
        <p:blipFill>
          <a:blip r:embed="rId6"/>
          <a:stretch>
            <a:fillRect/>
          </a:stretch>
        </p:blipFill>
        <p:spPr>
          <a:xfrm>
            <a:off x="2297975" y="2014381"/>
            <a:ext cx="4838700" cy="1841500"/>
          </a:xfrm>
          <a:prstGeom prst="rect">
            <a:avLst/>
          </a:prstGeom>
        </p:spPr>
      </p:pic>
    </p:spTree>
    <p:extLst>
      <p:ext uri="{BB962C8B-B14F-4D97-AF65-F5344CB8AC3E}">
        <p14:creationId xmlns:p14="http://schemas.microsoft.com/office/powerpoint/2010/main" val="12585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89330" y="321428"/>
            <a:ext cx="338906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Alignment</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1193"/>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2020-AAAI-Knowledge Graph Alignment Network with Gated Multi-hop Neighborhood Aggregation</a:t>
            </a:r>
          </a:p>
        </p:txBody>
      </p:sp>
      <p:pic>
        <p:nvPicPr>
          <p:cNvPr id="4" name="图片 3">
            <a:extLst>
              <a:ext uri="{FF2B5EF4-FFF2-40B4-BE49-F238E27FC236}">
                <a16:creationId xmlns:a16="http://schemas.microsoft.com/office/drawing/2014/main" id="{336EFE93-C256-A746-A7C5-E25FB22E78F7}"/>
              </a:ext>
            </a:extLst>
          </p:cNvPr>
          <p:cNvPicPr>
            <a:picLocks noChangeAspect="1"/>
          </p:cNvPicPr>
          <p:nvPr/>
        </p:nvPicPr>
        <p:blipFill>
          <a:blip r:embed="rId3"/>
          <a:stretch>
            <a:fillRect/>
          </a:stretch>
        </p:blipFill>
        <p:spPr>
          <a:xfrm>
            <a:off x="1625600" y="3696063"/>
            <a:ext cx="8940800" cy="2235200"/>
          </a:xfrm>
          <a:prstGeom prst="rect">
            <a:avLst/>
          </a:prstGeom>
        </p:spPr>
      </p:pic>
      <p:pic>
        <p:nvPicPr>
          <p:cNvPr id="5" name="图片 4">
            <a:extLst>
              <a:ext uri="{FF2B5EF4-FFF2-40B4-BE49-F238E27FC236}">
                <a16:creationId xmlns:a16="http://schemas.microsoft.com/office/drawing/2014/main" id="{D8AA6648-7B97-2D40-AD16-615931056C9E}"/>
              </a:ext>
            </a:extLst>
          </p:cNvPr>
          <p:cNvPicPr>
            <a:picLocks noChangeAspect="1"/>
          </p:cNvPicPr>
          <p:nvPr/>
        </p:nvPicPr>
        <p:blipFill>
          <a:blip r:embed="rId4"/>
          <a:stretch>
            <a:fillRect/>
          </a:stretch>
        </p:blipFill>
        <p:spPr>
          <a:xfrm>
            <a:off x="1373108" y="1893733"/>
            <a:ext cx="9791700" cy="1714500"/>
          </a:xfrm>
          <a:prstGeom prst="rect">
            <a:avLst/>
          </a:prstGeom>
        </p:spPr>
      </p:pic>
    </p:spTree>
    <p:extLst>
      <p:ext uri="{BB962C8B-B14F-4D97-AF65-F5344CB8AC3E}">
        <p14:creationId xmlns:p14="http://schemas.microsoft.com/office/powerpoint/2010/main" val="12290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89330" y="321428"/>
            <a:ext cx="338906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Alignment</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1193"/>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2020-AAAI-Knowledge Graph Alignment Network with Gated Multi-hop Neighborhood Aggregation</a:t>
            </a:r>
          </a:p>
        </p:txBody>
      </p:sp>
      <p:pic>
        <p:nvPicPr>
          <p:cNvPr id="3" name="图片 2">
            <a:extLst>
              <a:ext uri="{FF2B5EF4-FFF2-40B4-BE49-F238E27FC236}">
                <a16:creationId xmlns:a16="http://schemas.microsoft.com/office/drawing/2014/main" id="{C1089491-9126-684E-BF50-C897424A4F40}"/>
              </a:ext>
            </a:extLst>
          </p:cNvPr>
          <p:cNvPicPr>
            <a:picLocks noChangeAspect="1"/>
          </p:cNvPicPr>
          <p:nvPr/>
        </p:nvPicPr>
        <p:blipFill>
          <a:blip r:embed="rId3"/>
          <a:stretch>
            <a:fillRect/>
          </a:stretch>
        </p:blipFill>
        <p:spPr>
          <a:xfrm>
            <a:off x="2045423" y="2038900"/>
            <a:ext cx="3095115" cy="635499"/>
          </a:xfrm>
          <a:prstGeom prst="rect">
            <a:avLst/>
          </a:prstGeom>
        </p:spPr>
      </p:pic>
      <p:sp>
        <p:nvSpPr>
          <p:cNvPr id="7" name="矩形 6">
            <a:extLst>
              <a:ext uri="{FF2B5EF4-FFF2-40B4-BE49-F238E27FC236}">
                <a16:creationId xmlns:a16="http://schemas.microsoft.com/office/drawing/2014/main" id="{51485E95-9EC1-8941-ABD4-6C9F573A92FE}"/>
              </a:ext>
            </a:extLst>
          </p:cNvPr>
          <p:cNvSpPr/>
          <p:nvPr/>
        </p:nvSpPr>
        <p:spPr>
          <a:xfrm>
            <a:off x="1264839" y="2783642"/>
            <a:ext cx="4055597"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F</a:t>
            </a:r>
            <a:r>
              <a:rPr lang="zh-CN" altLang="en-US" b="1" dirty="0">
                <a:latin typeface="Times New Roman" panose="02020603050405020304" pitchFamily="18" charset="0"/>
                <a:cs typeface="Times New Roman" panose="02020603050405020304" pitchFamily="18" charset="0"/>
              </a:rPr>
              <a:t>or two-hop neighborhood aggregation</a:t>
            </a:r>
          </a:p>
        </p:txBody>
      </p:sp>
      <p:pic>
        <p:nvPicPr>
          <p:cNvPr id="8" name="图片 7">
            <a:extLst>
              <a:ext uri="{FF2B5EF4-FFF2-40B4-BE49-F238E27FC236}">
                <a16:creationId xmlns:a16="http://schemas.microsoft.com/office/drawing/2014/main" id="{24B55FB4-CA90-A448-A615-7975373E0E39}"/>
              </a:ext>
            </a:extLst>
          </p:cNvPr>
          <p:cNvPicPr>
            <a:picLocks noChangeAspect="1"/>
          </p:cNvPicPr>
          <p:nvPr/>
        </p:nvPicPr>
        <p:blipFill>
          <a:blip r:embed="rId4"/>
          <a:stretch>
            <a:fillRect/>
          </a:stretch>
        </p:blipFill>
        <p:spPr>
          <a:xfrm>
            <a:off x="2168489" y="3217224"/>
            <a:ext cx="3683000" cy="406400"/>
          </a:xfrm>
          <a:prstGeom prst="rect">
            <a:avLst/>
          </a:prstGeom>
        </p:spPr>
      </p:pic>
      <p:pic>
        <p:nvPicPr>
          <p:cNvPr id="9" name="图片 8">
            <a:extLst>
              <a:ext uri="{FF2B5EF4-FFF2-40B4-BE49-F238E27FC236}">
                <a16:creationId xmlns:a16="http://schemas.microsoft.com/office/drawing/2014/main" id="{99045892-25D4-624D-A97C-F0A12876D574}"/>
              </a:ext>
            </a:extLst>
          </p:cNvPr>
          <p:cNvPicPr>
            <a:picLocks noChangeAspect="1"/>
          </p:cNvPicPr>
          <p:nvPr/>
        </p:nvPicPr>
        <p:blipFill>
          <a:blip r:embed="rId5"/>
          <a:stretch>
            <a:fillRect/>
          </a:stretch>
        </p:blipFill>
        <p:spPr>
          <a:xfrm>
            <a:off x="2063907" y="3566286"/>
            <a:ext cx="4152900" cy="825500"/>
          </a:xfrm>
          <a:prstGeom prst="rect">
            <a:avLst/>
          </a:prstGeom>
        </p:spPr>
      </p:pic>
      <p:pic>
        <p:nvPicPr>
          <p:cNvPr id="10" name="图片 9">
            <a:extLst>
              <a:ext uri="{FF2B5EF4-FFF2-40B4-BE49-F238E27FC236}">
                <a16:creationId xmlns:a16="http://schemas.microsoft.com/office/drawing/2014/main" id="{E5C11301-C464-754F-A6C6-525008985BBF}"/>
              </a:ext>
            </a:extLst>
          </p:cNvPr>
          <p:cNvPicPr>
            <a:picLocks noChangeAspect="1"/>
          </p:cNvPicPr>
          <p:nvPr/>
        </p:nvPicPr>
        <p:blipFill>
          <a:blip r:embed="rId6"/>
          <a:stretch>
            <a:fillRect/>
          </a:stretch>
        </p:blipFill>
        <p:spPr>
          <a:xfrm>
            <a:off x="2381407" y="5041518"/>
            <a:ext cx="3517900" cy="444500"/>
          </a:xfrm>
          <a:prstGeom prst="rect">
            <a:avLst/>
          </a:prstGeom>
        </p:spPr>
      </p:pic>
      <p:sp>
        <p:nvSpPr>
          <p:cNvPr id="12" name="矩形 11">
            <a:extLst>
              <a:ext uri="{FF2B5EF4-FFF2-40B4-BE49-F238E27FC236}">
                <a16:creationId xmlns:a16="http://schemas.microsoft.com/office/drawing/2014/main" id="{D61971C8-41ED-0544-A6EE-BD3919CA34A7}"/>
              </a:ext>
            </a:extLst>
          </p:cNvPr>
          <p:cNvSpPr/>
          <p:nvPr/>
        </p:nvSpPr>
        <p:spPr>
          <a:xfrm>
            <a:off x="1264839" y="4514230"/>
            <a:ext cx="4572790" cy="369332"/>
          </a:xfrm>
          <a:prstGeom prst="rect">
            <a:avLst/>
          </a:prstGeom>
        </p:spPr>
        <p:txBody>
          <a:bodyPr wrap="none">
            <a:spAutoFit/>
          </a:bodyPr>
          <a:lstStyle/>
          <a:p>
            <a:r>
              <a:rPr lang="zh-CN" altLang="en-US" b="1" dirty="0">
                <a:latin typeface="Times New Roman" panose="02020603050405020304" pitchFamily="18" charset="0"/>
                <a:cs typeface="Times New Roman" panose="02020603050405020304" pitchFamily="18" charset="0"/>
              </a:rPr>
              <a:t>Gated Multi-hop Neighborhood Aggregation</a:t>
            </a:r>
          </a:p>
        </p:txBody>
      </p:sp>
      <p:pic>
        <p:nvPicPr>
          <p:cNvPr id="13" name="图片 12">
            <a:extLst>
              <a:ext uri="{FF2B5EF4-FFF2-40B4-BE49-F238E27FC236}">
                <a16:creationId xmlns:a16="http://schemas.microsoft.com/office/drawing/2014/main" id="{8F2B5A44-30DC-AC42-9B70-6EC913AD9FB8}"/>
              </a:ext>
            </a:extLst>
          </p:cNvPr>
          <p:cNvPicPr>
            <a:picLocks noChangeAspect="1"/>
          </p:cNvPicPr>
          <p:nvPr/>
        </p:nvPicPr>
        <p:blipFill>
          <a:blip r:embed="rId7"/>
          <a:stretch>
            <a:fillRect/>
          </a:stretch>
        </p:blipFill>
        <p:spPr>
          <a:xfrm>
            <a:off x="2815969" y="5472722"/>
            <a:ext cx="1905000" cy="584200"/>
          </a:xfrm>
          <a:prstGeom prst="rect">
            <a:avLst/>
          </a:prstGeom>
        </p:spPr>
      </p:pic>
      <p:pic>
        <p:nvPicPr>
          <p:cNvPr id="14" name="图片 13">
            <a:extLst>
              <a:ext uri="{FF2B5EF4-FFF2-40B4-BE49-F238E27FC236}">
                <a16:creationId xmlns:a16="http://schemas.microsoft.com/office/drawing/2014/main" id="{2E892CEE-FF85-E34C-8335-0845C76B6225}"/>
              </a:ext>
            </a:extLst>
          </p:cNvPr>
          <p:cNvPicPr>
            <a:picLocks noChangeAspect="1"/>
          </p:cNvPicPr>
          <p:nvPr/>
        </p:nvPicPr>
        <p:blipFill>
          <a:blip r:embed="rId8"/>
          <a:stretch>
            <a:fillRect/>
          </a:stretch>
        </p:blipFill>
        <p:spPr>
          <a:xfrm>
            <a:off x="7051463" y="4267110"/>
            <a:ext cx="4864100" cy="1257300"/>
          </a:xfrm>
          <a:prstGeom prst="rect">
            <a:avLst/>
          </a:prstGeom>
        </p:spPr>
      </p:pic>
      <p:pic>
        <p:nvPicPr>
          <p:cNvPr id="15" name="图片 14">
            <a:extLst>
              <a:ext uri="{FF2B5EF4-FFF2-40B4-BE49-F238E27FC236}">
                <a16:creationId xmlns:a16="http://schemas.microsoft.com/office/drawing/2014/main" id="{D47DC0F1-D626-8B43-8448-991462F9320F}"/>
              </a:ext>
            </a:extLst>
          </p:cNvPr>
          <p:cNvPicPr>
            <a:picLocks noChangeAspect="1"/>
          </p:cNvPicPr>
          <p:nvPr/>
        </p:nvPicPr>
        <p:blipFill>
          <a:blip r:embed="rId9"/>
          <a:stretch>
            <a:fillRect/>
          </a:stretch>
        </p:blipFill>
        <p:spPr>
          <a:xfrm>
            <a:off x="7051463" y="2632930"/>
            <a:ext cx="4648200" cy="1295400"/>
          </a:xfrm>
          <a:prstGeom prst="rect">
            <a:avLst/>
          </a:prstGeom>
        </p:spPr>
      </p:pic>
    </p:spTree>
    <p:extLst>
      <p:ext uri="{BB962C8B-B14F-4D97-AF65-F5344CB8AC3E}">
        <p14:creationId xmlns:p14="http://schemas.microsoft.com/office/powerpoint/2010/main" val="81274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89330" y="321428"/>
            <a:ext cx="338906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Alignment</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5937"/>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2020-ACL-Neighborhood Matching Network for Entity Alignment</a:t>
            </a:r>
          </a:p>
        </p:txBody>
      </p:sp>
      <p:pic>
        <p:nvPicPr>
          <p:cNvPr id="4" name="图片 3">
            <a:extLst>
              <a:ext uri="{FF2B5EF4-FFF2-40B4-BE49-F238E27FC236}">
                <a16:creationId xmlns:a16="http://schemas.microsoft.com/office/drawing/2014/main" id="{D1FFFC66-8979-2A4C-A406-C2BD6F21C8E0}"/>
              </a:ext>
            </a:extLst>
          </p:cNvPr>
          <p:cNvPicPr>
            <a:picLocks noChangeAspect="1"/>
          </p:cNvPicPr>
          <p:nvPr/>
        </p:nvPicPr>
        <p:blipFill>
          <a:blip r:embed="rId3"/>
          <a:stretch>
            <a:fillRect/>
          </a:stretch>
        </p:blipFill>
        <p:spPr>
          <a:xfrm>
            <a:off x="6373461" y="1955763"/>
            <a:ext cx="4571278" cy="4209100"/>
          </a:xfrm>
          <a:prstGeom prst="rect">
            <a:avLst/>
          </a:prstGeom>
        </p:spPr>
      </p:pic>
      <p:sp>
        <p:nvSpPr>
          <p:cNvPr id="5" name="矩形 4">
            <a:extLst>
              <a:ext uri="{FF2B5EF4-FFF2-40B4-BE49-F238E27FC236}">
                <a16:creationId xmlns:a16="http://schemas.microsoft.com/office/drawing/2014/main" id="{BFFAFDB4-8F63-D647-B621-9F60FF0C2FD2}"/>
              </a:ext>
            </a:extLst>
          </p:cNvPr>
          <p:cNvSpPr/>
          <p:nvPr/>
        </p:nvSpPr>
        <p:spPr>
          <a:xfrm>
            <a:off x="824920" y="2826322"/>
            <a:ext cx="5334298" cy="2120902"/>
          </a:xfrm>
          <a:prstGeom prst="rect">
            <a:avLst/>
          </a:prstGeom>
        </p:spPr>
        <p:txBody>
          <a:bodyPr wrap="square">
            <a:spAutoFit/>
          </a:bodyPr>
          <a:lstStyle/>
          <a:p>
            <a:pPr marL="285750" indent="-285750">
              <a:lnSpc>
                <a:spcPct val="1500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之前基于嵌入的对齐模型都假设实体的邻域结构是相同的，但是在现有的知识库中并非这样。主要体现在两个方面：</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indent="457200">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）要对齐的实体有</a:t>
            </a:r>
            <a:r>
              <a:rPr lang="zh-CN" altLang="en-US" dirty="0">
                <a:solidFill>
                  <a:srgbClr val="1BA0C9"/>
                </a:solidFill>
                <a:latin typeface="Times New Roman" panose="02020603050405020304" pitchFamily="18" charset="0"/>
                <a:ea typeface="Microsoft YaHei" panose="020B0503020204020204" pitchFamily="34" charset="-122"/>
                <a:cs typeface="Times New Roman" panose="02020603050405020304" pitchFamily="18" charset="0"/>
              </a:rPr>
              <a:t>不同大小的邻域</a:t>
            </a:r>
            <a:endParaRPr lang="en-US" altLang="zh-CN" dirty="0">
              <a:solidFill>
                <a:srgbClr val="1BA0C9"/>
              </a:solidFill>
              <a:latin typeface="Times New Roman" panose="02020603050405020304" pitchFamily="18" charset="0"/>
              <a:ea typeface="Microsoft YaHei" panose="020B0503020204020204" pitchFamily="34" charset="-122"/>
              <a:cs typeface="Times New Roman" panose="02020603050405020304" pitchFamily="18" charset="0"/>
            </a:endParaRPr>
          </a:p>
          <a:p>
            <a:pPr indent="457200">
              <a:lnSpc>
                <a:spcPct val="150000"/>
              </a:lnSpc>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）邻域间公共的</a:t>
            </a:r>
            <a:r>
              <a:rPr lang="zh-CN" altLang="en-US" dirty="0">
                <a:solidFill>
                  <a:srgbClr val="1BA0C9"/>
                </a:solidFill>
                <a:latin typeface="Times New Roman" panose="02020603050405020304" pitchFamily="18" charset="0"/>
                <a:ea typeface="Microsoft YaHei" panose="020B0503020204020204" pitchFamily="34" charset="-122"/>
                <a:cs typeface="Times New Roman" panose="02020603050405020304" pitchFamily="18" charset="0"/>
              </a:rPr>
              <a:t>实体区分度不高</a:t>
            </a:r>
            <a:endParaRPr lang="en-US" altLang="zh-CN" dirty="0">
              <a:solidFill>
                <a:srgbClr val="1BA0C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178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89330" y="321428"/>
            <a:ext cx="338906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Alignment</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5937"/>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2020-ACL-Neighborhood Matching Network for Entity Alignment</a:t>
            </a:r>
          </a:p>
        </p:txBody>
      </p:sp>
      <p:pic>
        <p:nvPicPr>
          <p:cNvPr id="3" name="图片 2">
            <a:extLst>
              <a:ext uri="{FF2B5EF4-FFF2-40B4-BE49-F238E27FC236}">
                <a16:creationId xmlns:a16="http://schemas.microsoft.com/office/drawing/2014/main" id="{CFD849E3-779F-5F40-9DE6-0A9CD68ED58F}"/>
              </a:ext>
            </a:extLst>
          </p:cNvPr>
          <p:cNvPicPr>
            <a:picLocks noChangeAspect="1"/>
          </p:cNvPicPr>
          <p:nvPr/>
        </p:nvPicPr>
        <p:blipFill>
          <a:blip r:embed="rId3"/>
          <a:stretch>
            <a:fillRect/>
          </a:stretch>
        </p:blipFill>
        <p:spPr>
          <a:xfrm>
            <a:off x="920750" y="2169851"/>
            <a:ext cx="10350500" cy="3873500"/>
          </a:xfrm>
          <a:prstGeom prst="rect">
            <a:avLst/>
          </a:prstGeom>
        </p:spPr>
      </p:pic>
    </p:spTree>
    <p:extLst>
      <p:ext uri="{BB962C8B-B14F-4D97-AF65-F5344CB8AC3E}">
        <p14:creationId xmlns:p14="http://schemas.microsoft.com/office/powerpoint/2010/main" val="90735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489330" y="321428"/>
            <a:ext cx="3389061"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Knowledge</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Graph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Alignment</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18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Applications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824920" y="1267778"/>
            <a:ext cx="5444038" cy="406401"/>
            <a:chOff x="4403172" y="1662825"/>
            <a:chExt cx="4366491" cy="202923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403172" y="1662830"/>
              <a:ext cx="230328" cy="202922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21DD168-D365-5C42-B94F-F104FD84761A}"/>
              </a:ext>
            </a:extLst>
          </p:cNvPr>
          <p:cNvSpPr txBox="1"/>
          <p:nvPr/>
        </p:nvSpPr>
        <p:spPr>
          <a:xfrm>
            <a:off x="1264839" y="1335995"/>
            <a:ext cx="10680382" cy="385937"/>
          </a:xfrm>
          <a:prstGeom prst="rect">
            <a:avLst/>
          </a:prstGeom>
          <a:noFill/>
        </p:spPr>
        <p:txBody>
          <a:bodyPr wrap="square" lIns="91438" tIns="45719" rIns="91438" bIns="45719" rtlCol="0">
            <a:spAutoFit/>
          </a:bodyPr>
          <a:lstStyle/>
          <a:p>
            <a:pPr>
              <a:lnSpc>
                <a:spcPct val="130000"/>
              </a:lnSpc>
            </a:pPr>
            <a:r>
              <a:rPr lang="en-US" altLang="zh-CN" sz="1600" dirty="0">
                <a:solidFill>
                  <a:srgbClr val="1A37CB"/>
                </a:solidFill>
                <a:latin typeface="微软雅黑" pitchFamily="34" charset="-122"/>
                <a:ea typeface="微软雅黑" pitchFamily="34" charset="-122"/>
              </a:rPr>
              <a:t>2020-ACL-Neighborhood Matching Network for Entity Alignment</a:t>
            </a:r>
          </a:p>
        </p:txBody>
      </p:sp>
      <p:sp>
        <p:nvSpPr>
          <p:cNvPr id="4" name="矩形 3">
            <a:extLst>
              <a:ext uri="{FF2B5EF4-FFF2-40B4-BE49-F238E27FC236}">
                <a16:creationId xmlns:a16="http://schemas.microsoft.com/office/drawing/2014/main" id="{F39FBFBB-BCC2-3346-BA1A-BC0A23999744}"/>
              </a:ext>
            </a:extLst>
          </p:cNvPr>
          <p:cNvSpPr/>
          <p:nvPr/>
        </p:nvSpPr>
        <p:spPr>
          <a:xfrm>
            <a:off x="1423422" y="1951450"/>
            <a:ext cx="2745303"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KG Structure Embedding</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1D01783-8293-B043-9528-8EDD2A74DB40}"/>
              </a:ext>
            </a:extLst>
          </p:cNvPr>
          <p:cNvPicPr>
            <a:picLocks noChangeAspect="1"/>
          </p:cNvPicPr>
          <p:nvPr/>
        </p:nvPicPr>
        <p:blipFill>
          <a:blip r:embed="rId3"/>
          <a:stretch>
            <a:fillRect/>
          </a:stretch>
        </p:blipFill>
        <p:spPr>
          <a:xfrm>
            <a:off x="2353518" y="2285819"/>
            <a:ext cx="3318147" cy="776082"/>
          </a:xfrm>
          <a:prstGeom prst="rect">
            <a:avLst/>
          </a:prstGeom>
        </p:spPr>
      </p:pic>
      <p:sp>
        <p:nvSpPr>
          <p:cNvPr id="7" name="矩形 6">
            <a:extLst>
              <a:ext uri="{FF2B5EF4-FFF2-40B4-BE49-F238E27FC236}">
                <a16:creationId xmlns:a16="http://schemas.microsoft.com/office/drawing/2014/main" id="{9B84821E-7108-454D-9528-10E581CBC390}"/>
              </a:ext>
            </a:extLst>
          </p:cNvPr>
          <p:cNvSpPr/>
          <p:nvPr/>
        </p:nvSpPr>
        <p:spPr>
          <a:xfrm>
            <a:off x="1423422" y="3131998"/>
            <a:ext cx="2589170"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Neighborhood Sampling</a:t>
            </a:r>
            <a:endParaRPr lang="zh-CN" altLang="en-US"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4822E73-B99F-A14F-896E-BC016D905CB0}"/>
              </a:ext>
            </a:extLst>
          </p:cNvPr>
          <p:cNvPicPr>
            <a:picLocks noChangeAspect="1"/>
          </p:cNvPicPr>
          <p:nvPr/>
        </p:nvPicPr>
        <p:blipFill>
          <a:blip r:embed="rId4"/>
          <a:stretch>
            <a:fillRect/>
          </a:stretch>
        </p:blipFill>
        <p:spPr>
          <a:xfrm>
            <a:off x="2211005" y="3501330"/>
            <a:ext cx="3915440" cy="1333114"/>
          </a:xfrm>
          <a:prstGeom prst="rect">
            <a:avLst/>
          </a:prstGeom>
        </p:spPr>
      </p:pic>
      <p:sp>
        <p:nvSpPr>
          <p:cNvPr id="9" name="矩形 8">
            <a:extLst>
              <a:ext uri="{FF2B5EF4-FFF2-40B4-BE49-F238E27FC236}">
                <a16:creationId xmlns:a16="http://schemas.microsoft.com/office/drawing/2014/main" id="{E0B5B9AC-342D-6149-BF78-E0CBDBC2AAD9}"/>
              </a:ext>
            </a:extLst>
          </p:cNvPr>
          <p:cNvSpPr/>
          <p:nvPr/>
        </p:nvSpPr>
        <p:spPr>
          <a:xfrm>
            <a:off x="1423422" y="4766737"/>
            <a:ext cx="2114681"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Candidate selection</a:t>
            </a:r>
            <a:endParaRPr lang="zh-CN" altLang="en-US"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29038203-96A5-2844-A64C-408762EE57B2}"/>
              </a:ext>
            </a:extLst>
          </p:cNvPr>
          <p:cNvPicPr>
            <a:picLocks noChangeAspect="1"/>
          </p:cNvPicPr>
          <p:nvPr/>
        </p:nvPicPr>
        <p:blipFill>
          <a:blip r:embed="rId5"/>
          <a:stretch>
            <a:fillRect/>
          </a:stretch>
        </p:blipFill>
        <p:spPr>
          <a:xfrm>
            <a:off x="2085954" y="5190536"/>
            <a:ext cx="3951436" cy="799371"/>
          </a:xfrm>
          <a:prstGeom prst="rect">
            <a:avLst/>
          </a:prstGeom>
        </p:spPr>
      </p:pic>
      <p:pic>
        <p:nvPicPr>
          <p:cNvPr id="11" name="图片 10">
            <a:extLst>
              <a:ext uri="{FF2B5EF4-FFF2-40B4-BE49-F238E27FC236}">
                <a16:creationId xmlns:a16="http://schemas.microsoft.com/office/drawing/2014/main" id="{F4FAA801-EA49-254D-8DD8-C4329A204B3E}"/>
              </a:ext>
            </a:extLst>
          </p:cNvPr>
          <p:cNvPicPr>
            <a:picLocks noChangeAspect="1"/>
          </p:cNvPicPr>
          <p:nvPr/>
        </p:nvPicPr>
        <p:blipFill>
          <a:blip r:embed="rId6"/>
          <a:stretch>
            <a:fillRect/>
          </a:stretch>
        </p:blipFill>
        <p:spPr>
          <a:xfrm>
            <a:off x="7345346" y="2262738"/>
            <a:ext cx="3023941" cy="1524820"/>
          </a:xfrm>
          <a:prstGeom prst="rect">
            <a:avLst/>
          </a:prstGeom>
        </p:spPr>
      </p:pic>
      <p:sp>
        <p:nvSpPr>
          <p:cNvPr id="12" name="矩形 11">
            <a:extLst>
              <a:ext uri="{FF2B5EF4-FFF2-40B4-BE49-F238E27FC236}">
                <a16:creationId xmlns:a16="http://schemas.microsoft.com/office/drawing/2014/main" id="{EC3B9A7C-32D1-9B49-8F56-096527599A17}"/>
              </a:ext>
            </a:extLst>
          </p:cNvPr>
          <p:cNvSpPr/>
          <p:nvPr/>
        </p:nvSpPr>
        <p:spPr>
          <a:xfrm>
            <a:off x="6946057" y="1893406"/>
            <a:ext cx="3822521"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Cross-graph neighborhood matching</a:t>
            </a:r>
            <a:endParaRPr lang="zh-CN" altLang="en-US" b="1"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2196633A-6431-AA4D-B5B7-A8F6755AC720}"/>
              </a:ext>
            </a:extLst>
          </p:cNvPr>
          <p:cNvPicPr>
            <a:picLocks noChangeAspect="1"/>
          </p:cNvPicPr>
          <p:nvPr/>
        </p:nvPicPr>
        <p:blipFill>
          <a:blip r:embed="rId7"/>
          <a:stretch>
            <a:fillRect/>
          </a:stretch>
        </p:blipFill>
        <p:spPr>
          <a:xfrm>
            <a:off x="8013155" y="3780079"/>
            <a:ext cx="2188936" cy="605450"/>
          </a:xfrm>
          <a:prstGeom prst="rect">
            <a:avLst/>
          </a:prstGeom>
        </p:spPr>
      </p:pic>
      <p:sp>
        <p:nvSpPr>
          <p:cNvPr id="14" name="矩形 13">
            <a:extLst>
              <a:ext uri="{FF2B5EF4-FFF2-40B4-BE49-F238E27FC236}">
                <a16:creationId xmlns:a16="http://schemas.microsoft.com/office/drawing/2014/main" id="{D726F027-5AB0-4849-8574-5AC4005A7755}"/>
              </a:ext>
            </a:extLst>
          </p:cNvPr>
          <p:cNvSpPr/>
          <p:nvPr/>
        </p:nvSpPr>
        <p:spPr>
          <a:xfrm>
            <a:off x="7430130" y="4263914"/>
            <a:ext cx="2854371"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Neighborhood Aggregation</a:t>
            </a:r>
            <a:endParaRPr lang="zh-CN" altLang="en-US" b="1"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F2071FE7-01B2-FD4B-9028-6EE7ABF35EB2}"/>
              </a:ext>
            </a:extLst>
          </p:cNvPr>
          <p:cNvPicPr>
            <a:picLocks noChangeAspect="1"/>
          </p:cNvPicPr>
          <p:nvPr/>
        </p:nvPicPr>
        <p:blipFill>
          <a:blip r:embed="rId8"/>
          <a:stretch>
            <a:fillRect/>
          </a:stretch>
        </p:blipFill>
        <p:spPr>
          <a:xfrm>
            <a:off x="7345346" y="4695298"/>
            <a:ext cx="3023941" cy="609601"/>
          </a:xfrm>
          <a:prstGeom prst="rect">
            <a:avLst/>
          </a:prstGeom>
        </p:spPr>
      </p:pic>
      <p:pic>
        <p:nvPicPr>
          <p:cNvPr id="16" name="图片 15">
            <a:extLst>
              <a:ext uri="{FF2B5EF4-FFF2-40B4-BE49-F238E27FC236}">
                <a16:creationId xmlns:a16="http://schemas.microsoft.com/office/drawing/2014/main" id="{74B1E028-B8D3-5942-9CA2-FAB707FB4AE5}"/>
              </a:ext>
            </a:extLst>
          </p:cNvPr>
          <p:cNvPicPr>
            <a:picLocks noChangeAspect="1"/>
          </p:cNvPicPr>
          <p:nvPr/>
        </p:nvPicPr>
        <p:blipFill>
          <a:blip r:embed="rId9"/>
          <a:stretch>
            <a:fillRect/>
          </a:stretch>
        </p:blipFill>
        <p:spPr>
          <a:xfrm>
            <a:off x="8013155" y="5304899"/>
            <a:ext cx="1881736" cy="500560"/>
          </a:xfrm>
          <a:prstGeom prst="rect">
            <a:avLst/>
          </a:prstGeom>
        </p:spPr>
      </p:pic>
    </p:spTree>
    <p:extLst>
      <p:ext uri="{BB962C8B-B14F-4D97-AF65-F5344CB8AC3E}">
        <p14:creationId xmlns:p14="http://schemas.microsoft.com/office/powerpoint/2010/main" val="356782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910148" y="3105834"/>
            <a:ext cx="8281852" cy="1200329"/>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Summary</a:t>
            </a:r>
            <a:r>
              <a:rPr lang="zh-CN" altLang="en-US" sz="36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and</a:t>
            </a:r>
            <a:r>
              <a:rPr lang="zh-CN" altLang="en-US" sz="36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Outlook</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a:p>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4</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95664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473651" y="307877"/>
            <a:ext cx="4467370"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Relation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Path</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&amp;</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Rule-based</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Reasoning</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157927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237634"/>
            <a:ext cx="6374972" cy="4382732"/>
            <a:chOff x="4361263" y="1340462"/>
            <a:chExt cx="8585771" cy="3123439"/>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5103840" cy="258823"/>
            </a:xfrm>
            <a:prstGeom prst="rect">
              <a:avLst/>
            </a:prstGeom>
            <a:noFill/>
          </p:spPr>
          <p:txBody>
            <a:bodyPr wrap="none" lIns="91438" tIns="45719" rIns="91438" bIns="45719" rtlCol="0">
              <a:spAutoFit/>
            </a:bodyPr>
            <a:lstStyle/>
            <a:p>
              <a:pPr>
                <a:lnSpc>
                  <a:spcPct val="130000"/>
                </a:lnSpc>
              </a:pPr>
              <a:r>
                <a:rPr lang="en-US" altLang="zh-CN" sz="1500" dirty="0">
                  <a:solidFill>
                    <a:schemeClr val="tx2"/>
                  </a:solidFill>
                  <a:latin typeface="微软雅黑" pitchFamily="34" charset="-122"/>
                  <a:ea typeface="微软雅黑" pitchFamily="34" charset="-122"/>
                </a:rPr>
                <a:t>Relation</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Path</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&amp;</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Rule-based</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Reasoning</a:t>
              </a:r>
              <a:endParaRPr lang="en-US" altLang="zh-CN" sz="1600" dirty="0">
                <a:solidFill>
                  <a:schemeClr val="bg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313534" cy="2767558"/>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目的：</a:t>
              </a:r>
              <a:r>
                <a:rPr lang="zh-CN" altLang="en-US" sz="1500" dirty="0">
                  <a:solidFill>
                    <a:schemeClr val="tx1"/>
                  </a:solidFill>
                  <a:latin typeface="Microsoft YaHei" panose="020B0503020204020204" pitchFamily="34" charset="-122"/>
                  <a:ea typeface="Microsoft YaHei" panose="020B0503020204020204" pitchFamily="34" charset="-122"/>
                </a:rPr>
                <a:t>基于嵌入的知识图谱补全方法未能捕捉到多跳的关系，无法建模实体间的长距离依赖关系。</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代表模型：</a:t>
              </a:r>
              <a:endParaRPr lang="en-US" altLang="zh-CN" sz="1500" b="1"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err="1">
                  <a:solidFill>
                    <a:schemeClr val="tx1"/>
                  </a:solidFill>
                  <a:latin typeface="Microsoft YaHei" panose="020B0503020204020204" pitchFamily="34" charset="-122"/>
                  <a:ea typeface="Microsoft YaHei" panose="020B0503020204020204" pitchFamily="34" charset="-122"/>
                </a:rPr>
                <a:t>PTransE</a:t>
              </a:r>
              <a:r>
                <a:rPr lang="en-US" altLang="zh-CN" sz="1500" dirty="0">
                  <a:solidFill>
                    <a:schemeClr val="tx1"/>
                  </a:solidFill>
                  <a:latin typeface="Microsoft YaHei" panose="020B0503020204020204" pitchFamily="34" charset="-122"/>
                  <a:ea typeface="Microsoft YaHei" panose="020B0503020204020204" pitchFamily="34" charset="-122"/>
                </a:rPr>
                <a:t>(Relation</a:t>
              </a:r>
              <a:r>
                <a:rPr lang="zh-CN" altLang="en-US" sz="1500" dirty="0">
                  <a:solidFill>
                    <a:schemeClr val="tx1"/>
                  </a:solidFill>
                  <a:latin typeface="Microsoft YaHei" panose="020B0503020204020204" pitchFamily="34" charset="-122"/>
                  <a:ea typeface="Microsoft YaHei" panose="020B0503020204020204" pitchFamily="34" charset="-122"/>
                </a:rPr>
                <a:t> </a:t>
              </a:r>
              <a:r>
                <a:rPr lang="en-US" altLang="zh-CN" sz="1500" dirty="0">
                  <a:solidFill>
                    <a:schemeClr val="tx1"/>
                  </a:solidFill>
                  <a:latin typeface="Microsoft YaHei" panose="020B0503020204020204" pitchFamily="34" charset="-122"/>
                  <a:ea typeface="Microsoft YaHei" panose="020B0503020204020204" pitchFamily="34" charset="-122"/>
                </a:rPr>
                <a:t>Path):</a:t>
              </a:r>
              <a:r>
                <a:rPr lang="en-US" altLang="zh-CN" sz="1500" dirty="0" err="1">
                  <a:solidFill>
                    <a:schemeClr val="tx1"/>
                  </a:solidFill>
                  <a:latin typeface="Microsoft YaHei" panose="020B0503020204020204" pitchFamily="34" charset="-122"/>
                  <a:ea typeface="Microsoft YaHei" panose="020B0503020204020204" pitchFamily="34" charset="-122"/>
                </a:rPr>
                <a:t>PTransE</a:t>
              </a:r>
              <a:r>
                <a:rPr lang="zh-CN" altLang="en-US" sz="1500" dirty="0">
                  <a:solidFill>
                    <a:schemeClr val="tx1"/>
                  </a:solidFill>
                  <a:latin typeface="Microsoft YaHei" panose="020B0503020204020204" pitchFamily="34" charset="-122"/>
                  <a:ea typeface="Microsoft YaHei" panose="020B0503020204020204" pitchFamily="34" charset="-122"/>
                </a:rPr>
                <a:t>对路径上的所有关系进行语义组合，分别采用相加、相乘、</a:t>
              </a:r>
              <a:r>
                <a:rPr lang="en-US" altLang="zh-CN" sz="1500" dirty="0">
                  <a:solidFill>
                    <a:schemeClr val="tx1"/>
                  </a:solidFill>
                  <a:latin typeface="Microsoft YaHei" panose="020B0503020204020204" pitchFamily="34" charset="-122"/>
                  <a:ea typeface="Microsoft YaHei" panose="020B0503020204020204" pitchFamily="34" charset="-122"/>
                </a:rPr>
                <a:t>RNN</a:t>
              </a:r>
              <a:r>
                <a:rPr lang="zh-CN" altLang="en-US" sz="1500" dirty="0">
                  <a:solidFill>
                    <a:schemeClr val="tx1"/>
                  </a:solidFill>
                  <a:latin typeface="Microsoft YaHei" panose="020B0503020204020204" pitchFamily="34" charset="-122"/>
                  <a:ea typeface="Microsoft YaHei" panose="020B0503020204020204" pitchFamily="34" charset="-122"/>
                </a:rPr>
                <a:t>等方式，然后基于</a:t>
              </a:r>
              <a:r>
                <a:rPr lang="en-US" altLang="zh-CN" sz="1500" dirty="0" err="1">
                  <a:solidFill>
                    <a:schemeClr val="tx1"/>
                  </a:solidFill>
                  <a:latin typeface="Microsoft YaHei" panose="020B0503020204020204" pitchFamily="34" charset="-122"/>
                  <a:ea typeface="Microsoft YaHei" panose="020B0503020204020204" pitchFamily="34" charset="-122"/>
                </a:rPr>
                <a:t>TransE</a:t>
              </a:r>
              <a:r>
                <a:rPr lang="zh-CN" altLang="en-US" sz="1500" dirty="0">
                  <a:solidFill>
                    <a:schemeClr val="tx1"/>
                  </a:solidFill>
                  <a:latin typeface="Microsoft YaHei" panose="020B0503020204020204" pitchFamily="34" charset="-122"/>
                  <a:ea typeface="Microsoft YaHei" panose="020B0503020204020204" pitchFamily="34" charset="-122"/>
                </a:rPr>
                <a:t>的原理进行训练。</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KALE(Rule-based</a:t>
              </a:r>
              <a:r>
                <a:rPr lang="zh-CN" altLang="en-US" sz="1500" dirty="0">
                  <a:solidFill>
                    <a:schemeClr val="tx1"/>
                  </a:solidFill>
                  <a:latin typeface="Microsoft YaHei" panose="020B0503020204020204" pitchFamily="34" charset="-122"/>
                  <a:ea typeface="Microsoft YaHei" panose="020B0503020204020204" pitchFamily="34" charset="-122"/>
                </a:rPr>
                <a:t> </a:t>
              </a:r>
              <a:r>
                <a:rPr lang="en-US" altLang="zh-CN" sz="1500" dirty="0">
                  <a:solidFill>
                    <a:schemeClr val="tx1"/>
                  </a:solidFill>
                  <a:latin typeface="Microsoft YaHei" panose="020B0503020204020204" pitchFamily="34" charset="-122"/>
                  <a:ea typeface="Microsoft YaHei" panose="020B0503020204020204" pitchFamily="34" charset="-122"/>
                </a:rPr>
                <a:t>Reasoning):</a:t>
              </a:r>
              <a:r>
                <a:rPr lang="zh-CN" altLang="en-US" sz="1500" dirty="0">
                  <a:solidFill>
                    <a:schemeClr val="tx1"/>
                  </a:solidFill>
                  <a:latin typeface="Microsoft YaHei" panose="020B0503020204020204" pitchFamily="34" charset="-122"/>
                  <a:ea typeface="Microsoft YaHei" panose="020B0503020204020204" pitchFamily="34" charset="-122"/>
                </a:rPr>
                <a:t>将逻辑规则注入到嵌入中以提高推理能力，应用联合学习或迭代训练来加入逻辑规则。</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推荐：</a:t>
              </a:r>
              <a:r>
                <a:rPr lang="en-US" altLang="zh-CN" sz="1500" dirty="0">
                  <a:solidFill>
                    <a:schemeClr val="tx1"/>
                  </a:solidFill>
                  <a:latin typeface="Microsoft YaHei" panose="020B0503020204020204" pitchFamily="34" charset="-122"/>
                  <a:ea typeface="Microsoft YaHei" panose="020B0503020204020204" pitchFamily="34" charset="-122"/>
                </a:rPr>
                <a:t>2020-AAAI-Rule-Guided Compositional Representation Learning on Knowledge Graphs(</a:t>
              </a:r>
              <a:r>
                <a:rPr lang="en-US" altLang="zh-CN" sz="1600" dirty="0">
                  <a:hlinkClick r:id="rId4"/>
                </a:rPr>
                <a:t> </a:t>
              </a:r>
              <a:r>
                <a:rPr lang="en-US" altLang="zh-CN" sz="1600" dirty="0">
                  <a:latin typeface="Times New Roman" panose="02020603050405020304" pitchFamily="18" charset="0"/>
                  <a:cs typeface="Times New Roman" panose="02020603050405020304" pitchFamily="18" charset="0"/>
                  <a:hlinkClick r:id="rId4"/>
                </a:rPr>
                <a:t>https://arxiv.org/abs/1911.08935</a:t>
              </a:r>
              <a:r>
                <a:rPr lang="zh-CN" altLang="en-US" sz="1600" dirty="0"/>
                <a:t>）</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endParaRPr lang="en-US" altLang="zh-CN" sz="1500" b="1"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extLst>
              <p:ext uri="{D42A27DB-BD31-4B8C-83A1-F6EECF244321}">
                <p14:modId xmlns:p14="http://schemas.microsoft.com/office/powerpoint/2010/main" val="3269512723"/>
              </p:ext>
            </p:extLst>
          </p:nvPr>
        </p:nvGraphicFramePr>
        <p:xfrm>
          <a:off x="5422899" y="2958714"/>
          <a:ext cx="812800" cy="203200"/>
        </p:xfrm>
        <a:graphic>
          <a:graphicData uri="http://schemas.openxmlformats.org/presentationml/2006/ole">
            <mc:AlternateContent xmlns:mc="http://schemas.openxmlformats.org/markup-compatibility/2006">
              <mc:Choice xmlns:v="urn:schemas-microsoft-com:vml" Requires="v">
                <p:oleObj spid="_x0000_s33801" r:id="rId5" imgW="0" imgH="0" progId="Equation.DSMT4">
                  <p:embed/>
                </p:oleObj>
              </mc:Choice>
              <mc:Fallback>
                <p:oleObj r:id="rId5"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899" y="2958714"/>
                        <a:ext cx="812800" cy="2032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E72C31B1-102C-3D47-B4E0-1B078BD2CD90}"/>
              </a:ext>
            </a:extLst>
          </p:cNvPr>
          <p:cNvPicPr>
            <a:picLocks noChangeAspect="1"/>
          </p:cNvPicPr>
          <p:nvPr/>
        </p:nvPicPr>
        <p:blipFill>
          <a:blip r:embed="rId6"/>
          <a:stretch>
            <a:fillRect/>
          </a:stretch>
        </p:blipFill>
        <p:spPr>
          <a:xfrm>
            <a:off x="7400950" y="1360356"/>
            <a:ext cx="4029347" cy="1801944"/>
          </a:xfrm>
          <a:prstGeom prst="rect">
            <a:avLst/>
          </a:prstGeom>
        </p:spPr>
      </p:pic>
      <p:pic>
        <p:nvPicPr>
          <p:cNvPr id="9" name="图片 8">
            <a:extLst>
              <a:ext uri="{FF2B5EF4-FFF2-40B4-BE49-F238E27FC236}">
                <a16:creationId xmlns:a16="http://schemas.microsoft.com/office/drawing/2014/main" id="{8AFABADA-C70E-0D41-ABC5-946E01E06A6B}"/>
              </a:ext>
            </a:extLst>
          </p:cNvPr>
          <p:cNvPicPr>
            <a:picLocks noChangeAspect="1"/>
          </p:cNvPicPr>
          <p:nvPr/>
        </p:nvPicPr>
        <p:blipFill>
          <a:blip r:embed="rId7"/>
          <a:stretch>
            <a:fillRect/>
          </a:stretch>
        </p:blipFill>
        <p:spPr>
          <a:xfrm>
            <a:off x="7497320" y="3901342"/>
            <a:ext cx="4342638" cy="306212"/>
          </a:xfrm>
          <a:prstGeom prst="rect">
            <a:avLst/>
          </a:prstGeom>
        </p:spPr>
      </p:pic>
      <p:pic>
        <p:nvPicPr>
          <p:cNvPr id="10" name="图片 9">
            <a:extLst>
              <a:ext uri="{FF2B5EF4-FFF2-40B4-BE49-F238E27FC236}">
                <a16:creationId xmlns:a16="http://schemas.microsoft.com/office/drawing/2014/main" id="{50DF8470-D60F-DC47-AA35-92C75A5A137A}"/>
              </a:ext>
            </a:extLst>
          </p:cNvPr>
          <p:cNvPicPr>
            <a:picLocks noChangeAspect="1"/>
          </p:cNvPicPr>
          <p:nvPr/>
        </p:nvPicPr>
        <p:blipFill>
          <a:blip r:embed="rId8"/>
          <a:stretch>
            <a:fillRect/>
          </a:stretch>
        </p:blipFill>
        <p:spPr>
          <a:xfrm>
            <a:off x="7941021" y="4284030"/>
            <a:ext cx="3146129" cy="2266093"/>
          </a:xfrm>
          <a:prstGeom prst="rect">
            <a:avLst/>
          </a:prstGeom>
        </p:spPr>
      </p:pic>
    </p:spTree>
    <p:extLst>
      <p:ext uri="{BB962C8B-B14F-4D97-AF65-F5344CB8AC3E}">
        <p14:creationId xmlns:p14="http://schemas.microsoft.com/office/powerpoint/2010/main" val="7170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473651" y="306032"/>
            <a:ext cx="4885753"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Few-shot</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Learning</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&amp;</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Open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Link</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Prediction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1745991" cy="662489"/>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Outlooks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3" y="1339620"/>
            <a:ext cx="7115200" cy="1950471"/>
            <a:chOff x="4361263" y="1340462"/>
            <a:chExt cx="8585771" cy="1350651"/>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340462"/>
              <a:ext cx="5132165" cy="258823"/>
            </a:xfrm>
            <a:prstGeom prst="rect">
              <a:avLst/>
            </a:prstGeom>
            <a:noFill/>
          </p:spPr>
          <p:txBody>
            <a:bodyPr wrap="none" lIns="91438" tIns="45719" rIns="91438" bIns="45719" rtlCol="0">
              <a:spAutoFit/>
            </a:bodyPr>
            <a:lstStyle/>
            <a:p>
              <a:pPr>
                <a:lnSpc>
                  <a:spcPct val="130000"/>
                </a:lnSpc>
              </a:pPr>
              <a:r>
                <a:rPr lang="en-US" altLang="zh-CN" sz="1500" dirty="0">
                  <a:solidFill>
                    <a:schemeClr val="tx2"/>
                  </a:solidFill>
                  <a:latin typeface="微软雅黑" pitchFamily="34" charset="-122"/>
                  <a:ea typeface="微软雅黑" pitchFamily="34" charset="-122"/>
                </a:rPr>
                <a:t>Few-shot</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knowledge</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graph</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completion</a:t>
              </a: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313534" cy="99477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目的：</a:t>
              </a:r>
              <a:r>
                <a:rPr lang="zh-CN" altLang="en-US" sz="1500" dirty="0">
                  <a:solidFill>
                    <a:schemeClr val="tx1"/>
                  </a:solidFill>
                  <a:latin typeface="Microsoft YaHei" panose="020B0503020204020204" pitchFamily="34" charset="-122"/>
                  <a:ea typeface="Microsoft YaHei" panose="020B0503020204020204" pitchFamily="34" charset="-122"/>
                </a:rPr>
                <a:t>知识图谱的关系中存在长尾现象。同时，知识的真实场景是动态的，在这个场景中，通常会获得未见过的三元组。</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推荐：</a:t>
              </a:r>
              <a:r>
                <a:rPr lang="en-US" altLang="zh-CN" sz="1500" dirty="0">
                  <a:latin typeface="Microsoft YaHei" panose="020B0503020204020204" pitchFamily="34" charset="-122"/>
                  <a:ea typeface="Microsoft YaHei" panose="020B0503020204020204" pitchFamily="34" charset="-122"/>
                </a:rPr>
                <a:t>2020-AAAI- Few-Shot Knowledge Graph Completion</a:t>
              </a:r>
              <a:r>
                <a:rPr lang="zh-CN" altLang="en-US" sz="1500" dirty="0">
                  <a:latin typeface="Microsoft YaHei" panose="020B0503020204020204" pitchFamily="34" charset="-122"/>
                  <a:ea typeface="Microsoft YaHei" panose="020B0503020204020204" pitchFamily="34" charset="-122"/>
                </a:rPr>
                <a:t>，第一篇将</a:t>
              </a:r>
              <a:r>
                <a:rPr lang="en-US" altLang="zh-CN" sz="1500" dirty="0">
                  <a:latin typeface="Microsoft YaHei" panose="020B0503020204020204" pitchFamily="34" charset="-122"/>
                  <a:ea typeface="Microsoft YaHei" panose="020B0503020204020204" pitchFamily="34" charset="-122"/>
                </a:rPr>
                <a:t>Few-Shot</a:t>
              </a:r>
              <a:r>
                <a:rPr lang="zh-CN" altLang="en-US" sz="1500" dirty="0">
                  <a:latin typeface="Microsoft YaHei" panose="020B0503020204020204" pitchFamily="34" charset="-122"/>
                  <a:ea typeface="Microsoft YaHei" panose="020B0503020204020204" pitchFamily="34" charset="-122"/>
                </a:rPr>
                <a:t> </a:t>
              </a:r>
              <a:r>
                <a:rPr lang="en-US" altLang="zh-CN" sz="1500" dirty="0">
                  <a:latin typeface="Microsoft YaHei" panose="020B0503020204020204" pitchFamily="34" charset="-122"/>
                  <a:ea typeface="Microsoft YaHei" panose="020B0503020204020204" pitchFamily="34" charset="-122"/>
                </a:rPr>
                <a:t>Learning</a:t>
              </a:r>
              <a:r>
                <a:rPr lang="zh-CN" altLang="en-US" sz="1500" dirty="0">
                  <a:latin typeface="Microsoft YaHei" panose="020B0503020204020204" pitchFamily="34" charset="-122"/>
                  <a:ea typeface="Microsoft YaHei" panose="020B0503020204020204" pitchFamily="34" charset="-122"/>
                </a:rPr>
                <a:t>应用到知识图谱补全任务中的论文</a:t>
              </a:r>
              <a:endParaRPr lang="en-US" altLang="zh-CN" sz="1500" dirty="0">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34829"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22900" y="3060700"/>
                        <a:ext cx="812800" cy="203200"/>
                      </a:xfrm>
                      <a:prstGeom prst="rect">
                        <a:avLst/>
                      </a:prstGeom>
                    </p:spPr>
                  </p:pic>
                </p:oleObj>
              </mc:Fallback>
            </mc:AlternateContent>
          </a:graphicData>
        </a:graphic>
      </p:graphicFrame>
      <p:grpSp>
        <p:nvGrpSpPr>
          <p:cNvPr id="17" name="组合 16">
            <a:extLst>
              <a:ext uri="{FF2B5EF4-FFF2-40B4-BE49-F238E27FC236}">
                <a16:creationId xmlns:a16="http://schemas.microsoft.com/office/drawing/2014/main" id="{D7BD35BD-A177-0542-BCB3-FB151D60B089}"/>
              </a:ext>
            </a:extLst>
          </p:cNvPr>
          <p:cNvGrpSpPr/>
          <p:nvPr/>
        </p:nvGrpSpPr>
        <p:grpSpPr>
          <a:xfrm>
            <a:off x="773696" y="3567910"/>
            <a:ext cx="7115202" cy="2580630"/>
            <a:chOff x="4361263" y="1340462"/>
            <a:chExt cx="8585771" cy="2069956"/>
          </a:xfrm>
        </p:grpSpPr>
        <p:sp>
          <p:nvSpPr>
            <p:cNvPr id="18" name="圆角矩形 1778">
              <a:extLst>
                <a:ext uri="{FF2B5EF4-FFF2-40B4-BE49-F238E27FC236}">
                  <a16:creationId xmlns:a16="http://schemas.microsoft.com/office/drawing/2014/main" id="{DD6C48CE-CFE3-8343-A0D7-08E42AE02937}"/>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9" name="文本框 18">
              <a:extLst>
                <a:ext uri="{FF2B5EF4-FFF2-40B4-BE49-F238E27FC236}">
                  <a16:creationId xmlns:a16="http://schemas.microsoft.com/office/drawing/2014/main" id="{4EAB64CE-3745-BA44-8A74-0AF94740E1F0}"/>
                </a:ext>
              </a:extLst>
            </p:cNvPr>
            <p:cNvSpPr txBox="1"/>
            <p:nvPr/>
          </p:nvSpPr>
          <p:spPr>
            <a:xfrm>
              <a:off x="4633500" y="1340462"/>
              <a:ext cx="2846567" cy="251489"/>
            </a:xfrm>
            <a:prstGeom prst="rect">
              <a:avLst/>
            </a:prstGeom>
            <a:noFill/>
          </p:spPr>
          <p:txBody>
            <a:bodyPr wrap="none" lIns="91438" tIns="45719" rIns="91438" bIns="45719" rtlCol="0">
              <a:spAutoFit/>
            </a:bodyPr>
            <a:lstStyle/>
            <a:p>
              <a:pPr>
                <a:lnSpc>
                  <a:spcPct val="130000"/>
                </a:lnSpc>
              </a:pPr>
              <a:r>
                <a:rPr lang="en-US" altLang="zh-CN" sz="1500" dirty="0">
                  <a:solidFill>
                    <a:schemeClr val="tx2"/>
                  </a:solidFill>
                  <a:latin typeface="微软雅黑" pitchFamily="34" charset="-122"/>
                  <a:ea typeface="微软雅黑" pitchFamily="34" charset="-122"/>
                </a:rPr>
                <a:t>Open</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Link</a:t>
              </a:r>
              <a:r>
                <a:rPr lang="zh-CN" altLang="en-US" sz="1500" dirty="0">
                  <a:solidFill>
                    <a:schemeClr val="tx2"/>
                  </a:solidFill>
                  <a:latin typeface="微软雅黑" pitchFamily="34" charset="-122"/>
                  <a:ea typeface="微软雅黑" pitchFamily="34" charset="-122"/>
                </a:rPr>
                <a:t> </a:t>
              </a:r>
              <a:r>
                <a:rPr lang="en-US" altLang="zh-CN" sz="1500" dirty="0">
                  <a:solidFill>
                    <a:schemeClr val="tx2"/>
                  </a:solidFill>
                  <a:latin typeface="微软雅黑" pitchFamily="34" charset="-122"/>
                  <a:ea typeface="微软雅黑" pitchFamily="34" charset="-122"/>
                </a:rPr>
                <a:t>Prediction</a:t>
              </a:r>
            </a:p>
          </p:txBody>
        </p:sp>
        <p:sp>
          <p:nvSpPr>
            <p:cNvPr id="20" name="矩形 19">
              <a:extLst>
                <a:ext uri="{FF2B5EF4-FFF2-40B4-BE49-F238E27FC236}">
                  <a16:creationId xmlns:a16="http://schemas.microsoft.com/office/drawing/2014/main" id="{4D9931B5-F0D9-814A-9108-0A30409D6966}"/>
                </a:ext>
              </a:extLst>
            </p:cNvPr>
            <p:cNvSpPr/>
            <p:nvPr/>
          </p:nvSpPr>
          <p:spPr>
            <a:xfrm>
              <a:off x="4633500" y="1696343"/>
              <a:ext cx="8313534" cy="1714075"/>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目的：</a:t>
              </a:r>
              <a:r>
                <a:rPr lang="zh-CN" altLang="en-US" sz="1500" dirty="0">
                  <a:solidFill>
                    <a:schemeClr val="tx1"/>
                  </a:solidFill>
                  <a:latin typeface="Microsoft YaHei" panose="020B0503020204020204" pitchFamily="34" charset="-122"/>
                  <a:ea typeface="Microsoft YaHei" panose="020B0503020204020204" pitchFamily="34" charset="-122"/>
                </a:rPr>
                <a:t>知识图谱嵌入模型的发展长期关注如何设计更好的评分函数、如何反映知识图谱的内在结构，但非常少的研究关于知识图谱的实体和关系本身具有多种描述形式。想通过原始文本而没有中间步骤构建起来的知识图谱上，是否能够做链接预测。</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latin typeface="Microsoft YaHei" panose="020B0503020204020204" pitchFamily="34" charset="-122"/>
                  <a:ea typeface="Microsoft YaHei" panose="020B0503020204020204" pitchFamily="34" charset="-122"/>
                </a:rPr>
                <a:t>推荐：</a:t>
              </a:r>
              <a:r>
                <a:rPr lang="en-US" altLang="zh-CN" sz="1500" dirty="0">
                  <a:latin typeface="Microsoft YaHei" panose="020B0503020204020204" pitchFamily="34" charset="-122"/>
                  <a:ea typeface="Microsoft YaHei" panose="020B0503020204020204" pitchFamily="34" charset="-122"/>
                </a:rPr>
                <a:t>2020-ACL- Can We Predict New Facts with Open Knowledge Graph Embeddings? A Benchmark for Open Link Prediction</a:t>
              </a:r>
            </a:p>
          </p:txBody>
        </p:sp>
        <p:cxnSp>
          <p:nvCxnSpPr>
            <p:cNvPr id="21" name="直接连接符 27">
              <a:extLst>
                <a:ext uri="{FF2B5EF4-FFF2-40B4-BE49-F238E27FC236}">
                  <a16:creationId xmlns:a16="http://schemas.microsoft.com/office/drawing/2014/main" id="{3302A668-625F-F74C-9749-C399F0121614}"/>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aphicFrame>
        <p:nvGraphicFramePr>
          <p:cNvPr id="22" name="对象 21">
            <a:extLst>
              <a:ext uri="{FF2B5EF4-FFF2-40B4-BE49-F238E27FC236}">
                <a16:creationId xmlns:a16="http://schemas.microsoft.com/office/drawing/2014/main" id="{EA59012A-EC90-3D46-AE6B-CEFABB995C87}"/>
              </a:ext>
            </a:extLst>
          </p:cNvPr>
          <p:cNvGraphicFramePr>
            <a:graphicFrameLocks noChangeAspect="1"/>
          </p:cNvGraphicFramePr>
          <p:nvPr>
            <p:extLst>
              <p:ext uri="{D42A27DB-BD31-4B8C-83A1-F6EECF244321}">
                <p14:modId xmlns:p14="http://schemas.microsoft.com/office/powerpoint/2010/main" val="2504313921"/>
              </p:ext>
            </p:extLst>
          </p:nvPr>
        </p:nvGraphicFramePr>
        <p:xfrm>
          <a:off x="5434894" y="5288990"/>
          <a:ext cx="812800" cy="203200"/>
        </p:xfrm>
        <a:graphic>
          <a:graphicData uri="http://schemas.openxmlformats.org/presentationml/2006/ole">
            <mc:AlternateContent xmlns:mc="http://schemas.openxmlformats.org/markup-compatibility/2006">
              <mc:Choice xmlns:v="urn:schemas-microsoft-com:vml" Requires="v">
                <p:oleObj spid="_x0000_s34830" r:id="rId4" imgW="0" imgH="0" progId="Equation.DSMT4">
                  <p:embed/>
                </p:oleObj>
              </mc:Choice>
              <mc:Fallback>
                <p:oleObj r:id="rId4" imgW="0" imgH="0" progId="Equation.DSMT4">
                  <p:embed/>
                  <p:pic>
                    <p:nvPicPr>
                      <p:cNvPr id="6" name="对象 5">
                        <a:extLst>
                          <a:ext uri="{FF2B5EF4-FFF2-40B4-BE49-F238E27FC236}">
                            <a16:creationId xmlns:a16="http://schemas.microsoft.com/office/drawing/2014/main" id="{59105F26-3A2A-AC4C-905F-D0A90D7E5F05}"/>
                          </a:ext>
                        </a:extLst>
                      </p:cNvPr>
                      <p:cNvPicPr/>
                      <p:nvPr/>
                    </p:nvPicPr>
                    <p:blipFill/>
                    <p:spPr>
                      <a:xfrm>
                        <a:off x="5434894" y="5288990"/>
                        <a:ext cx="812800" cy="203200"/>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4B1F24B5-8447-F44E-8A8D-6A1CADF5923F}"/>
              </a:ext>
            </a:extLst>
          </p:cNvPr>
          <p:cNvPicPr>
            <a:picLocks noChangeAspect="1"/>
          </p:cNvPicPr>
          <p:nvPr/>
        </p:nvPicPr>
        <p:blipFill>
          <a:blip r:embed="rId5"/>
          <a:stretch>
            <a:fillRect/>
          </a:stretch>
        </p:blipFill>
        <p:spPr>
          <a:xfrm>
            <a:off x="8102511" y="2674402"/>
            <a:ext cx="3911600" cy="2590800"/>
          </a:xfrm>
          <a:prstGeom prst="rect">
            <a:avLst/>
          </a:prstGeom>
        </p:spPr>
      </p:pic>
    </p:spTree>
    <p:extLst>
      <p:ext uri="{BB962C8B-B14F-4D97-AF65-F5344CB8AC3E}">
        <p14:creationId xmlns:p14="http://schemas.microsoft.com/office/powerpoint/2010/main" val="167576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9" name="矩形 18"/>
          <p:cNvSpPr/>
          <p:nvPr/>
        </p:nvSpPr>
        <p:spPr>
          <a:xfrm>
            <a:off x="3473651" y="310334"/>
            <a:ext cx="229555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Summary</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1934697"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Summary</a:t>
            </a:r>
          </a:p>
        </p:txBody>
      </p:sp>
      <p:sp>
        <p:nvSpPr>
          <p:cNvPr id="23" name="文本框 22"/>
          <p:cNvSpPr txBox="1"/>
          <p:nvPr/>
        </p:nvSpPr>
        <p:spPr>
          <a:xfrm>
            <a:off x="633077" y="1430310"/>
            <a:ext cx="3141597"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总结：</a:t>
            </a:r>
          </a:p>
        </p:txBody>
      </p:sp>
      <p:sp>
        <p:nvSpPr>
          <p:cNvPr id="24" name="TextBox 18"/>
          <p:cNvSpPr txBox="1"/>
          <p:nvPr/>
        </p:nvSpPr>
        <p:spPr>
          <a:xfrm>
            <a:off x="633077" y="2073509"/>
            <a:ext cx="10739773" cy="3860288"/>
          </a:xfrm>
          <a:prstGeom prst="rect">
            <a:avLst/>
          </a:prstGeom>
          <a:noFill/>
        </p:spPr>
        <p:txBody>
          <a:bodyPr wrap="square" rtlCol="0">
            <a:spAutoFit/>
          </a:bodyPr>
          <a:lstStyle/>
          <a:p>
            <a:pPr marL="342900" indent="-342900" algn="just">
              <a:lnSpc>
                <a:spcPct val="150000"/>
              </a:lnSpc>
              <a:buAutoNum type="arabicPeriod"/>
            </a:pP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从之前所介绍的一些文章可以看出，现有的基于神经网络的模型主要分为两类</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:(1)</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通过增加实体和关系的交互，利用</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CNN</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来提取相应的特征，然后计算出三元组的得分（</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ConvE</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InteractE</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ReInceptionE</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2</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）基于</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GCN</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的结构，融入关系的特征，利用知识图谱的结构信息（</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VR-GCN</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CompGCN</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ReInceptionE</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。现有的</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GCN-based</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模型</a:t>
            </a:r>
            <a:r>
              <a:rPr lang="zh-CN" altLang="en-US" sz="1500" dirty="0">
                <a:solidFill>
                  <a:srgbClr val="1BA0C9"/>
                </a:solidFill>
                <a:latin typeface="微软雅黑" pitchFamily="34" charset="-122"/>
                <a:ea typeface="微软雅黑" pitchFamily="34" charset="-122"/>
                <a:cs typeface="Levenim MT" pitchFamily="2" charset="-79"/>
              </a:rPr>
              <a:t>仅仅考虑</a:t>
            </a:r>
            <a:r>
              <a:rPr lang="en-US" altLang="zh-CN" sz="1500" dirty="0">
                <a:solidFill>
                  <a:srgbClr val="1BA0C9"/>
                </a:solidFill>
                <a:latin typeface="微软雅黑" pitchFamily="34" charset="-122"/>
                <a:ea typeface="微软雅黑" pitchFamily="34" charset="-122"/>
                <a:cs typeface="Levenim MT" pitchFamily="2" charset="-79"/>
              </a:rPr>
              <a:t>1-hop</a:t>
            </a:r>
            <a:r>
              <a:rPr lang="zh-CN" altLang="en-US" sz="1500" dirty="0">
                <a:solidFill>
                  <a:srgbClr val="1BA0C9"/>
                </a:solidFill>
                <a:latin typeface="微软雅黑" pitchFamily="34" charset="-122"/>
                <a:ea typeface="微软雅黑" pitchFamily="34" charset="-122"/>
                <a:cs typeface="Levenim MT" pitchFamily="2" charset="-79"/>
              </a:rPr>
              <a:t>的邻域</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，能否构建一个</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Encoder-Decoder</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模型，</a:t>
            </a:r>
            <a:r>
              <a:rPr lang="zh-CN" altLang="en-US" sz="1500" dirty="0">
                <a:solidFill>
                  <a:srgbClr val="1BA0C9"/>
                </a:solidFill>
                <a:latin typeface="微软雅黑" pitchFamily="34" charset="-122"/>
                <a:ea typeface="微软雅黑" pitchFamily="34" charset="-122"/>
                <a:cs typeface="Levenim MT" pitchFamily="2" charset="-79"/>
              </a:rPr>
              <a:t>融入实体二阶邻域信息</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，同时采用</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InteractE</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作为</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Score</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 </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Function</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endParaRPr lang="en-US" altLang="zh-CN" sz="1500" dirty="0">
              <a:solidFill>
                <a:schemeClr val="tx1">
                  <a:lumMod val="75000"/>
                  <a:lumOff val="25000"/>
                </a:schemeClr>
              </a:solidFill>
              <a:latin typeface="微软雅黑" pitchFamily="34" charset="-122"/>
              <a:ea typeface="微软雅黑" pitchFamily="34" charset="-122"/>
              <a:cs typeface="Levenim MT" pitchFamily="2" charset="-79"/>
            </a:endParaRPr>
          </a:p>
          <a:p>
            <a:pPr marL="342900" indent="-342900" algn="just">
              <a:lnSpc>
                <a:spcPct val="150000"/>
              </a:lnSpc>
              <a:buAutoNum type="arabicPeriod"/>
            </a:pP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现有的模型大多只利用了知识图谱的空间结构信息，能否在现有模型基础上融入实体的描述、图像等辅助信息，也就是多模态的知识图谱嵌入。</a:t>
            </a:r>
            <a:endParaRPr lang="en-US" altLang="zh-CN" sz="1500" dirty="0">
              <a:solidFill>
                <a:schemeClr val="tx1">
                  <a:lumMod val="75000"/>
                  <a:lumOff val="25000"/>
                </a:schemeClr>
              </a:solidFill>
              <a:latin typeface="微软雅黑" pitchFamily="34" charset="-122"/>
              <a:ea typeface="微软雅黑" pitchFamily="34" charset="-122"/>
              <a:cs typeface="Levenim MT" pitchFamily="2" charset="-79"/>
            </a:endParaRPr>
          </a:p>
          <a:p>
            <a:pPr marL="342900" indent="-342900" algn="just">
              <a:lnSpc>
                <a:spcPct val="150000"/>
              </a:lnSpc>
              <a:buAutoNum type="arabicPeriod"/>
            </a:pP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现有的知识图谱研究主要是集中在静态的知识图谱结构，对知识图谱的时间动态性探讨较少。然而，由于结构化知识只在特定时期内存在，而事实的演化是按照时间序列进行的，因此时间信息非常重要。现有有一个新的任务利用动态的图神经网络模型去进行</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Temporal</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 </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Graph</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 </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Embedding</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a:t>
            </a:r>
            <a:endParaRPr lang="en-US" altLang="zh-CN" sz="1500" dirty="0">
              <a:solidFill>
                <a:schemeClr val="tx1">
                  <a:lumMod val="75000"/>
                  <a:lumOff val="25000"/>
                </a:schemeClr>
              </a:solidFill>
              <a:latin typeface="微软雅黑" pitchFamily="34" charset="-122"/>
              <a:ea typeface="微软雅黑" pitchFamily="34" charset="-122"/>
              <a:cs typeface="Levenim MT" pitchFamily="2" charset="-79"/>
            </a:endParaRPr>
          </a:p>
          <a:p>
            <a:pPr marL="342900" indent="-342900" algn="just">
              <a:lnSpc>
                <a:spcPct val="150000"/>
              </a:lnSpc>
              <a:buAutoNum type="arabicPeriod"/>
            </a:pP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受启发于</a:t>
            </a:r>
            <a:r>
              <a:rPr lang="en-US" altLang="zh-CN" sz="1500" dirty="0" err="1">
                <a:solidFill>
                  <a:schemeClr val="tx1">
                    <a:lumMod val="75000"/>
                    <a:lumOff val="25000"/>
                  </a:schemeClr>
                </a:solidFill>
                <a:latin typeface="微软雅黑" pitchFamily="34" charset="-122"/>
                <a:ea typeface="微软雅黑" pitchFamily="34" charset="-122"/>
                <a:cs typeface="Levenim MT" pitchFamily="2" charset="-79"/>
              </a:rPr>
              <a:t>DeepWalk</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，通过随机游走把知识图谱线性化，再利用</a:t>
            </a:r>
            <a:r>
              <a:rPr lang="en-US" altLang="zh-CN" sz="1500" dirty="0">
                <a:solidFill>
                  <a:schemeClr val="tx1">
                    <a:lumMod val="75000"/>
                    <a:lumOff val="25000"/>
                  </a:schemeClr>
                </a:solidFill>
                <a:latin typeface="微软雅黑" pitchFamily="34" charset="-122"/>
                <a:ea typeface="微软雅黑" pitchFamily="34" charset="-122"/>
                <a:cs typeface="Levenim MT" pitchFamily="2" charset="-79"/>
              </a:rPr>
              <a:t>Elmo</a:t>
            </a:r>
            <a:r>
              <a:rPr lang="zh-CN" altLang="en-US" sz="1500" dirty="0">
                <a:solidFill>
                  <a:schemeClr val="tx1">
                    <a:lumMod val="75000"/>
                    <a:lumOff val="25000"/>
                  </a:schemeClr>
                </a:solidFill>
                <a:latin typeface="微软雅黑" pitchFamily="34" charset="-122"/>
                <a:ea typeface="微软雅黑" pitchFamily="34" charset="-122"/>
                <a:cs typeface="Levenim MT" pitchFamily="2" charset="-79"/>
              </a:rPr>
              <a:t>类型的预训练语言模型去学习知识图谱的表示，对知识图谱中长距离的依存关系建模。</a:t>
            </a:r>
          </a:p>
        </p:txBody>
      </p:sp>
    </p:spTree>
    <p:extLst>
      <p:ext uri="{BB962C8B-B14F-4D97-AF65-F5344CB8AC3E}">
        <p14:creationId xmlns:p14="http://schemas.microsoft.com/office/powerpoint/2010/main" val="144255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a:extLst>
              <a:ext uri="{FF2B5EF4-FFF2-40B4-BE49-F238E27FC236}">
                <a16:creationId xmlns:a16="http://schemas.microsoft.com/office/drawing/2014/main" id="{F1F8500A-A10E-4FF5-B972-3E19F06C9C30}"/>
              </a:ext>
            </a:extLst>
          </p:cNvPr>
          <p:cNvCxnSpPr>
            <a:cxnSpLocks/>
          </p:cNvCxnSpPr>
          <p:nvPr/>
        </p:nvCxnSpPr>
        <p:spPr>
          <a:xfrm>
            <a:off x="270390" y="3833683"/>
            <a:ext cx="11721677" cy="0"/>
          </a:xfrm>
          <a:prstGeom prst="line">
            <a:avLst/>
          </a:prstGeom>
          <a:ln>
            <a:headEnd type="diamond"/>
            <a:tailEnd type="diamond"/>
          </a:ln>
        </p:spPr>
        <p:style>
          <a:lnRef idx="1">
            <a:schemeClr val="dk1"/>
          </a:lnRef>
          <a:fillRef idx="0">
            <a:schemeClr val="dk1"/>
          </a:fillRef>
          <a:effectRef idx="0">
            <a:schemeClr val="dk1"/>
          </a:effectRef>
          <a:fontRef idx="minor">
            <a:schemeClr val="tx1"/>
          </a:fontRef>
        </p:style>
      </p:cxnSp>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313197" cy="662489"/>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Introduction</a:t>
            </a:r>
          </a:p>
        </p:txBody>
      </p:sp>
      <p:grpSp>
        <p:nvGrpSpPr>
          <p:cNvPr id="11" name="组合 10">
            <a:extLst>
              <a:ext uri="{FF2B5EF4-FFF2-40B4-BE49-F238E27FC236}">
                <a16:creationId xmlns:a16="http://schemas.microsoft.com/office/drawing/2014/main" id="{6B65D3A3-172D-4B95-92B2-DD00463FF4E3}"/>
              </a:ext>
            </a:extLst>
          </p:cNvPr>
          <p:cNvGrpSpPr/>
          <p:nvPr/>
        </p:nvGrpSpPr>
        <p:grpSpPr>
          <a:xfrm>
            <a:off x="761702" y="1249953"/>
            <a:ext cx="2072727" cy="346265"/>
            <a:chOff x="4361263" y="1270273"/>
            <a:chExt cx="2072727" cy="346265"/>
          </a:xfrm>
        </p:grpSpPr>
        <p:sp>
          <p:nvSpPr>
            <p:cNvPr id="3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36" name="文本框 35">
              <a:extLst>
                <a:ext uri="{FF2B5EF4-FFF2-40B4-BE49-F238E27FC236}">
                  <a16:creationId xmlns:a16="http://schemas.microsoft.com/office/drawing/2014/main" id="{57F630EF-7C41-4EF2-BC2B-EA1C0AB82E60}"/>
                </a:ext>
              </a:extLst>
            </p:cNvPr>
            <p:cNvSpPr txBox="1"/>
            <p:nvPr/>
          </p:nvSpPr>
          <p:spPr>
            <a:xfrm>
              <a:off x="4633501" y="1270273"/>
              <a:ext cx="1800489" cy="345092"/>
            </a:xfrm>
            <a:prstGeom prst="rect">
              <a:avLst/>
            </a:prstGeom>
            <a:noFill/>
          </p:spPr>
          <p:txBody>
            <a:bodyPr wrap="none" lIns="91438" tIns="45719" rIns="91438" bIns="45719" rtlCol="0">
              <a:spAutoFit/>
            </a:bodyPr>
            <a:lstStyle/>
            <a:p>
              <a:pPr>
                <a:lnSpc>
                  <a:spcPct val="130000"/>
                </a:lnSpc>
              </a:pPr>
              <a:r>
                <a:rPr lang="zh-CN" altLang="en-US" sz="1400" dirty="0">
                  <a:solidFill>
                    <a:schemeClr val="tx2"/>
                  </a:solidFill>
                  <a:latin typeface="微软雅黑" pitchFamily="34" charset="-122"/>
                  <a:ea typeface="微软雅黑" pitchFamily="34" charset="-122"/>
                </a:rPr>
                <a:t>知识表示学习的定义</a:t>
              </a:r>
            </a:p>
          </p:txBody>
        </p:sp>
      </p:grpSp>
      <p:sp>
        <p:nvSpPr>
          <p:cNvPr id="33" name="圆角矩形 73">
            <a:extLst>
              <a:ext uri="{FF2B5EF4-FFF2-40B4-BE49-F238E27FC236}">
                <a16:creationId xmlns:a16="http://schemas.microsoft.com/office/drawing/2014/main" id="{57B6FFBC-BCB3-4C41-9FB2-4C1205B95DB2}"/>
              </a:ext>
            </a:extLst>
          </p:cNvPr>
          <p:cNvSpPr/>
          <p:nvPr/>
        </p:nvSpPr>
        <p:spPr>
          <a:xfrm rot="10800000" flipV="1">
            <a:off x="650669" y="3534774"/>
            <a:ext cx="2103295" cy="597817"/>
          </a:xfrm>
          <a:prstGeom prst="roundRect">
            <a:avLst>
              <a:gd name="adj" fmla="val 5039"/>
            </a:avLst>
          </a:prstGeom>
          <a:solidFill>
            <a:srgbClr val="80AB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Representation</a:t>
            </a:r>
            <a:r>
              <a:rPr lang="zh-CN" altLang="en-US" b="1" dirty="0"/>
              <a:t> </a:t>
            </a:r>
            <a:r>
              <a:rPr lang="en-US" altLang="zh-CN" b="1" dirty="0"/>
              <a:t>Space</a:t>
            </a:r>
          </a:p>
        </p:txBody>
      </p:sp>
      <p:sp>
        <p:nvSpPr>
          <p:cNvPr id="27" name="圆角矩形 73">
            <a:extLst>
              <a:ext uri="{FF2B5EF4-FFF2-40B4-BE49-F238E27FC236}">
                <a16:creationId xmlns:a16="http://schemas.microsoft.com/office/drawing/2014/main" id="{94F22A0B-9FA0-45ED-B944-4AA562CE25C9}"/>
              </a:ext>
            </a:extLst>
          </p:cNvPr>
          <p:cNvSpPr/>
          <p:nvPr/>
        </p:nvSpPr>
        <p:spPr>
          <a:xfrm rot="10800000" flipV="1">
            <a:off x="3968932" y="3521671"/>
            <a:ext cx="1766036" cy="597818"/>
          </a:xfrm>
          <a:prstGeom prst="roundRect">
            <a:avLst>
              <a:gd name="adj" fmla="val 5039"/>
            </a:avLst>
          </a:prstGeom>
          <a:solidFill>
            <a:srgbClr val="1BA0C9">
              <a:alpha val="60392"/>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Encoding</a:t>
            </a:r>
            <a:r>
              <a:rPr lang="zh-CN" altLang="en-US" b="1" dirty="0"/>
              <a:t> </a:t>
            </a:r>
            <a:r>
              <a:rPr lang="en-US" altLang="zh-CN" b="1" dirty="0"/>
              <a:t>model</a:t>
            </a:r>
            <a:endParaRPr lang="zh-CN" altLang="en-US" b="1" dirty="0"/>
          </a:p>
        </p:txBody>
      </p:sp>
      <p:sp>
        <p:nvSpPr>
          <p:cNvPr id="46" name="矩形 45">
            <a:extLst>
              <a:ext uri="{FF2B5EF4-FFF2-40B4-BE49-F238E27FC236}">
                <a16:creationId xmlns:a16="http://schemas.microsoft.com/office/drawing/2014/main" id="{B2D20939-46E8-45A6-8B65-195141623F29}"/>
              </a:ext>
            </a:extLst>
          </p:cNvPr>
          <p:cNvSpPr/>
          <p:nvPr/>
        </p:nvSpPr>
        <p:spPr>
          <a:xfrm>
            <a:off x="3695994" y="314605"/>
            <a:ext cx="1569652"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知识表示学习</a:t>
            </a:r>
            <a:endParaRPr lang="en-US" altLang="zh-CN" dirty="0">
              <a:solidFill>
                <a:schemeClr val="bg1"/>
              </a:solidFill>
              <a:latin typeface="微软雅黑" pitchFamily="34" charset="-122"/>
              <a:ea typeface="微软雅黑" pitchFamily="34" charset="-122"/>
            </a:endParaRPr>
          </a:p>
        </p:txBody>
      </p:sp>
      <p:sp>
        <p:nvSpPr>
          <p:cNvPr id="45" name="矩形 44">
            <a:extLst>
              <a:ext uri="{FF2B5EF4-FFF2-40B4-BE49-F238E27FC236}">
                <a16:creationId xmlns:a16="http://schemas.microsoft.com/office/drawing/2014/main" id="{3131B131-E689-7244-8897-8F7F1A76DC92}"/>
              </a:ext>
            </a:extLst>
          </p:cNvPr>
          <p:cNvSpPr/>
          <p:nvPr/>
        </p:nvSpPr>
        <p:spPr>
          <a:xfrm>
            <a:off x="1012528" y="1664015"/>
            <a:ext cx="10441578" cy="1563503"/>
          </a:xfrm>
          <a:prstGeom prst="rect">
            <a:avLst/>
          </a:prstGeom>
        </p:spPr>
        <p:txBody>
          <a:bodyPr wrap="square" lIns="91438" tIns="45719" rIns="91438" bIns="45719">
            <a:spAutoFit/>
          </a:bodyPr>
          <a:lstStyle/>
          <a:p>
            <a:pPr marL="285750" indent="-285750">
              <a:lnSpc>
                <a:spcPct val="130000"/>
              </a:lnSpc>
              <a:buFont typeface="Wingdings" pitchFamily="2" charset="2"/>
              <a:buChar char="Ø"/>
            </a:pPr>
            <a:r>
              <a:rPr lang="zh-CN" altLang="en-US" sz="1500" b="1" dirty="0">
                <a:solidFill>
                  <a:schemeClr val="bg2">
                    <a:lumMod val="50000"/>
                  </a:schemeClr>
                </a:solidFill>
                <a:latin typeface="微软雅黑" pitchFamily="34" charset="-122"/>
                <a:ea typeface="微软雅黑" pitchFamily="34" charset="-122"/>
              </a:rPr>
              <a:t>知识表示学习</a:t>
            </a:r>
            <a:r>
              <a:rPr lang="zh-CN" altLang="en-US" sz="1500" dirty="0">
                <a:solidFill>
                  <a:schemeClr val="bg2">
                    <a:lumMod val="50000"/>
                  </a:schemeClr>
                </a:solidFill>
                <a:latin typeface="微软雅黑" pitchFamily="34" charset="-122"/>
                <a:ea typeface="微软雅黑" pitchFamily="34" charset="-122"/>
              </a:rPr>
              <a:t>又称为</a:t>
            </a:r>
            <a:r>
              <a:rPr lang="zh-CN" altLang="en-US" sz="1500" b="1" dirty="0">
                <a:solidFill>
                  <a:schemeClr val="bg2">
                    <a:lumMod val="50000"/>
                  </a:schemeClr>
                </a:solidFill>
                <a:latin typeface="微软雅黑" pitchFamily="34" charset="-122"/>
                <a:ea typeface="微软雅黑" pitchFamily="34" charset="-122"/>
              </a:rPr>
              <a:t>知识图谱嵌入</a:t>
            </a:r>
            <a:r>
              <a:rPr lang="zh-CN" altLang="en-US" sz="1500" dirty="0">
                <a:solidFill>
                  <a:schemeClr val="bg2">
                    <a:lumMod val="50000"/>
                  </a:schemeClr>
                </a:solidFill>
                <a:latin typeface="微软雅黑" pitchFamily="34" charset="-122"/>
                <a:ea typeface="微软雅黑" pitchFamily="34" charset="-122"/>
              </a:rPr>
              <a:t>、</a:t>
            </a:r>
            <a:r>
              <a:rPr lang="zh-CN" altLang="en-US" sz="1500" b="1" dirty="0">
                <a:solidFill>
                  <a:schemeClr val="bg2">
                    <a:lumMod val="50000"/>
                  </a:schemeClr>
                </a:solidFill>
                <a:latin typeface="微软雅黑" pitchFamily="34" charset="-122"/>
                <a:ea typeface="微软雅黑" pitchFamily="34" charset="-122"/>
              </a:rPr>
              <a:t>多关系学习</a:t>
            </a:r>
            <a:r>
              <a:rPr lang="zh-CN" altLang="en-US" sz="1500" dirty="0">
                <a:solidFill>
                  <a:schemeClr val="bg2">
                    <a:lumMod val="50000"/>
                  </a:schemeClr>
                </a:solidFill>
                <a:latin typeface="微软雅黑" pitchFamily="34" charset="-122"/>
                <a:ea typeface="微软雅黑" pitchFamily="34" charset="-122"/>
              </a:rPr>
              <a:t>、</a:t>
            </a:r>
            <a:r>
              <a:rPr lang="zh-CN" altLang="en-US" sz="1500" b="1" dirty="0">
                <a:solidFill>
                  <a:schemeClr val="bg2">
                    <a:lumMod val="50000"/>
                  </a:schemeClr>
                </a:solidFill>
                <a:latin typeface="微软雅黑" pitchFamily="34" charset="-122"/>
                <a:ea typeface="微软雅黑" pitchFamily="34" charset="-122"/>
              </a:rPr>
              <a:t>统计关系学习</a:t>
            </a:r>
            <a:r>
              <a:rPr lang="zh-CN" altLang="en-US" sz="1500" dirty="0">
                <a:solidFill>
                  <a:schemeClr val="bg2">
                    <a:lumMod val="50000"/>
                  </a:schemeClr>
                </a:solidFill>
                <a:latin typeface="微软雅黑" pitchFamily="34" charset="-122"/>
                <a:ea typeface="微软雅黑" pitchFamily="34" charset="-122"/>
              </a:rPr>
              <a:t>，旨在将知识库中的三元组编码为</a:t>
            </a:r>
            <a:r>
              <a:rPr lang="zh-CN" altLang="en-US" sz="1500" b="1" dirty="0">
                <a:solidFill>
                  <a:schemeClr val="bg2">
                    <a:lumMod val="50000"/>
                  </a:schemeClr>
                </a:solidFill>
                <a:latin typeface="微软雅黑" pitchFamily="34" charset="-122"/>
                <a:ea typeface="微软雅黑" pitchFamily="34" charset="-122"/>
              </a:rPr>
              <a:t>低维稠密</a:t>
            </a:r>
            <a:r>
              <a:rPr lang="zh-CN" altLang="en-US" sz="1500" dirty="0">
                <a:solidFill>
                  <a:schemeClr val="bg2">
                    <a:lumMod val="50000"/>
                  </a:schemeClr>
                </a:solidFill>
                <a:latin typeface="微软雅黑" pitchFamily="34" charset="-122"/>
                <a:ea typeface="微软雅黑" pitchFamily="34" charset="-122"/>
              </a:rPr>
              <a:t>的连续向量。知识表示学习是知识图谱的关键研究问题，为很多知识获取任务和下游应用铺平了道路。</a:t>
            </a:r>
            <a:endParaRPr lang="en-US" altLang="zh-CN" sz="1500" dirty="0">
              <a:solidFill>
                <a:schemeClr val="bg2">
                  <a:lumMod val="50000"/>
                </a:schemeClr>
              </a:solidFill>
              <a:latin typeface="微软雅黑" pitchFamily="34" charset="-122"/>
              <a:ea typeface="微软雅黑" pitchFamily="34" charset="-122"/>
            </a:endParaRPr>
          </a:p>
          <a:p>
            <a:pPr marL="285750" indent="-285750">
              <a:lnSpc>
                <a:spcPct val="130000"/>
              </a:lnSpc>
              <a:buFont typeface="Wingdings" pitchFamily="2" charset="2"/>
              <a:buChar char="Ø"/>
            </a:pPr>
            <a:r>
              <a:rPr lang="zh-CN" altLang="en-US" sz="1500" dirty="0">
                <a:solidFill>
                  <a:schemeClr val="bg2">
                    <a:lumMod val="50000"/>
                  </a:schemeClr>
                </a:solidFill>
                <a:latin typeface="微软雅黑" pitchFamily="34" charset="-122"/>
                <a:ea typeface="微软雅黑" pitchFamily="34" charset="-122"/>
              </a:rPr>
              <a:t>一个知识表示学习模型由四个部分组成，</a:t>
            </a:r>
            <a:r>
              <a:rPr lang="zh-CN" altLang="en-US" sz="1500" b="1" dirty="0">
                <a:solidFill>
                  <a:schemeClr val="bg2">
                    <a:lumMod val="50000"/>
                  </a:schemeClr>
                </a:solidFill>
                <a:latin typeface="微软雅黑" pitchFamily="34" charset="-122"/>
                <a:ea typeface="微软雅黑" pitchFamily="34" charset="-122"/>
              </a:rPr>
              <a:t>表示空间（</a:t>
            </a:r>
            <a:r>
              <a:rPr lang="en-US" altLang="zh-CN" sz="1500" b="1" dirty="0">
                <a:solidFill>
                  <a:schemeClr val="bg2">
                    <a:lumMod val="50000"/>
                  </a:schemeClr>
                </a:solidFill>
                <a:latin typeface="微软雅黑" pitchFamily="34" charset="-122"/>
                <a:ea typeface="微软雅黑" pitchFamily="34" charset="-122"/>
              </a:rPr>
              <a:t>representation</a:t>
            </a:r>
            <a:r>
              <a:rPr lang="zh-CN" altLang="en-US" sz="1500" b="1" dirty="0">
                <a:solidFill>
                  <a:schemeClr val="bg2">
                    <a:lumMod val="50000"/>
                  </a:schemeClr>
                </a:solidFill>
                <a:latin typeface="微软雅黑" pitchFamily="34" charset="-122"/>
                <a:ea typeface="微软雅黑" pitchFamily="34" charset="-122"/>
              </a:rPr>
              <a:t> </a:t>
            </a:r>
            <a:r>
              <a:rPr lang="en-US" altLang="zh-CN" sz="1500" b="1" dirty="0">
                <a:solidFill>
                  <a:schemeClr val="bg2">
                    <a:lumMod val="50000"/>
                  </a:schemeClr>
                </a:solidFill>
                <a:latin typeface="微软雅黑" pitchFamily="34" charset="-122"/>
                <a:ea typeface="微软雅黑" pitchFamily="34" charset="-122"/>
              </a:rPr>
              <a:t>space</a:t>
            </a:r>
            <a:r>
              <a:rPr lang="zh-CN" altLang="en-US" sz="1500" b="1" dirty="0">
                <a:solidFill>
                  <a:schemeClr val="bg2">
                    <a:lumMod val="50000"/>
                  </a:schemeClr>
                </a:solidFill>
                <a:latin typeface="微软雅黑" pitchFamily="34" charset="-122"/>
                <a:ea typeface="微软雅黑" pitchFamily="34" charset="-122"/>
              </a:rPr>
              <a:t>）</a:t>
            </a:r>
            <a:r>
              <a:rPr lang="zh-CN" altLang="en-US" sz="1500" dirty="0">
                <a:solidFill>
                  <a:schemeClr val="bg2">
                    <a:lumMod val="50000"/>
                  </a:schemeClr>
                </a:solidFill>
                <a:latin typeface="微软雅黑" pitchFamily="34" charset="-122"/>
                <a:ea typeface="微软雅黑" pitchFamily="34" charset="-122"/>
              </a:rPr>
              <a:t>、</a:t>
            </a:r>
            <a:r>
              <a:rPr lang="zh-CN" altLang="en-US" sz="1500" b="1" dirty="0">
                <a:solidFill>
                  <a:schemeClr val="bg2">
                    <a:lumMod val="50000"/>
                  </a:schemeClr>
                </a:solidFill>
                <a:latin typeface="微软雅黑" pitchFamily="34" charset="-122"/>
                <a:ea typeface="微软雅黑" pitchFamily="34" charset="-122"/>
              </a:rPr>
              <a:t>编码模型（</a:t>
            </a:r>
            <a:r>
              <a:rPr lang="en-US" altLang="zh-CN" sz="1500" b="1" dirty="0">
                <a:solidFill>
                  <a:schemeClr val="bg2">
                    <a:lumMod val="50000"/>
                  </a:schemeClr>
                </a:solidFill>
                <a:latin typeface="微软雅黑" pitchFamily="34" charset="-122"/>
                <a:ea typeface="微软雅黑" pitchFamily="34" charset="-122"/>
              </a:rPr>
              <a:t>encoding</a:t>
            </a:r>
            <a:r>
              <a:rPr lang="zh-CN" altLang="en-US" sz="1500" b="1" dirty="0">
                <a:solidFill>
                  <a:schemeClr val="bg2">
                    <a:lumMod val="50000"/>
                  </a:schemeClr>
                </a:solidFill>
                <a:latin typeface="微软雅黑" pitchFamily="34" charset="-122"/>
                <a:ea typeface="微软雅黑" pitchFamily="34" charset="-122"/>
              </a:rPr>
              <a:t> </a:t>
            </a:r>
            <a:r>
              <a:rPr lang="en-US" altLang="zh-CN" sz="1500" b="1" dirty="0">
                <a:solidFill>
                  <a:schemeClr val="bg2">
                    <a:lumMod val="50000"/>
                  </a:schemeClr>
                </a:solidFill>
                <a:latin typeface="微软雅黑" pitchFamily="34" charset="-122"/>
                <a:ea typeface="微软雅黑" pitchFamily="34" charset="-122"/>
              </a:rPr>
              <a:t>model</a:t>
            </a:r>
            <a:r>
              <a:rPr lang="zh-CN" altLang="en-US" sz="1500" b="1" dirty="0">
                <a:solidFill>
                  <a:schemeClr val="bg2">
                    <a:lumMod val="50000"/>
                  </a:schemeClr>
                </a:solidFill>
                <a:latin typeface="微软雅黑" pitchFamily="34" charset="-122"/>
                <a:ea typeface="微软雅黑" pitchFamily="34" charset="-122"/>
              </a:rPr>
              <a:t>）</a:t>
            </a:r>
            <a:r>
              <a:rPr lang="zh-CN" altLang="en-US" sz="1500" dirty="0">
                <a:solidFill>
                  <a:schemeClr val="bg2">
                    <a:lumMod val="50000"/>
                  </a:schemeClr>
                </a:solidFill>
                <a:latin typeface="微软雅黑" pitchFamily="34" charset="-122"/>
                <a:ea typeface="微软雅黑" pitchFamily="34" charset="-122"/>
              </a:rPr>
              <a:t>、</a:t>
            </a:r>
            <a:r>
              <a:rPr lang="zh-CN" altLang="en-US" sz="1500" b="1" dirty="0">
                <a:solidFill>
                  <a:schemeClr val="bg2">
                    <a:lumMod val="50000"/>
                  </a:schemeClr>
                </a:solidFill>
                <a:latin typeface="微软雅黑" pitchFamily="34" charset="-122"/>
                <a:ea typeface="微软雅黑" pitchFamily="34" charset="-122"/>
              </a:rPr>
              <a:t>得分函数（</a:t>
            </a:r>
            <a:r>
              <a:rPr lang="en-US" altLang="zh-CN" sz="1500" b="1" dirty="0">
                <a:solidFill>
                  <a:schemeClr val="bg2">
                    <a:lumMod val="50000"/>
                  </a:schemeClr>
                </a:solidFill>
                <a:latin typeface="微软雅黑" pitchFamily="34" charset="-122"/>
                <a:ea typeface="微软雅黑" pitchFamily="34" charset="-122"/>
              </a:rPr>
              <a:t>score</a:t>
            </a:r>
            <a:r>
              <a:rPr lang="zh-CN" altLang="en-US" sz="1500" b="1" dirty="0">
                <a:solidFill>
                  <a:schemeClr val="bg2">
                    <a:lumMod val="50000"/>
                  </a:schemeClr>
                </a:solidFill>
                <a:latin typeface="微软雅黑" pitchFamily="34" charset="-122"/>
                <a:ea typeface="微软雅黑" pitchFamily="34" charset="-122"/>
              </a:rPr>
              <a:t> </a:t>
            </a:r>
            <a:r>
              <a:rPr lang="en-US" altLang="zh-CN" sz="1500" b="1" dirty="0">
                <a:solidFill>
                  <a:schemeClr val="bg2">
                    <a:lumMod val="50000"/>
                  </a:schemeClr>
                </a:solidFill>
                <a:latin typeface="微软雅黑" pitchFamily="34" charset="-122"/>
                <a:ea typeface="微软雅黑" pitchFamily="34" charset="-122"/>
              </a:rPr>
              <a:t>function</a:t>
            </a:r>
            <a:r>
              <a:rPr lang="zh-CN" altLang="en-US" sz="1500" b="1" dirty="0">
                <a:solidFill>
                  <a:schemeClr val="bg2">
                    <a:lumMod val="50000"/>
                  </a:schemeClr>
                </a:solidFill>
                <a:latin typeface="微软雅黑" pitchFamily="34" charset="-122"/>
                <a:ea typeface="微软雅黑" pitchFamily="34" charset="-122"/>
              </a:rPr>
              <a:t>）</a:t>
            </a:r>
            <a:r>
              <a:rPr lang="zh-CN" altLang="en-US" sz="1500" dirty="0">
                <a:solidFill>
                  <a:schemeClr val="bg2">
                    <a:lumMod val="50000"/>
                  </a:schemeClr>
                </a:solidFill>
                <a:latin typeface="微软雅黑" pitchFamily="34" charset="-122"/>
                <a:ea typeface="微软雅黑" pitchFamily="34" charset="-122"/>
              </a:rPr>
              <a:t>、</a:t>
            </a:r>
            <a:r>
              <a:rPr lang="zh-CN" altLang="en-US" sz="1500" b="1" dirty="0">
                <a:solidFill>
                  <a:schemeClr val="bg2">
                    <a:lumMod val="50000"/>
                  </a:schemeClr>
                </a:solidFill>
                <a:latin typeface="微软雅黑" pitchFamily="34" charset="-122"/>
                <a:ea typeface="微软雅黑" pitchFamily="34" charset="-122"/>
              </a:rPr>
              <a:t>辅助信息（</a:t>
            </a:r>
            <a:r>
              <a:rPr lang="en-US" altLang="zh-CN" sz="1500" b="1" dirty="0">
                <a:solidFill>
                  <a:schemeClr val="bg2">
                    <a:lumMod val="50000"/>
                  </a:schemeClr>
                </a:solidFill>
                <a:latin typeface="微软雅黑" pitchFamily="34" charset="-122"/>
                <a:ea typeface="微软雅黑" pitchFamily="34" charset="-122"/>
              </a:rPr>
              <a:t>auxiliary</a:t>
            </a:r>
            <a:r>
              <a:rPr lang="zh-CN" altLang="en-US" sz="1500" b="1" dirty="0">
                <a:solidFill>
                  <a:schemeClr val="bg2">
                    <a:lumMod val="50000"/>
                  </a:schemeClr>
                </a:solidFill>
                <a:latin typeface="微软雅黑" pitchFamily="34" charset="-122"/>
                <a:ea typeface="微软雅黑" pitchFamily="34" charset="-122"/>
              </a:rPr>
              <a:t> </a:t>
            </a:r>
            <a:r>
              <a:rPr lang="en-US" altLang="zh-CN" sz="1500" b="1" dirty="0">
                <a:solidFill>
                  <a:schemeClr val="bg2">
                    <a:lumMod val="50000"/>
                  </a:schemeClr>
                </a:solidFill>
                <a:latin typeface="微软雅黑" pitchFamily="34" charset="-122"/>
                <a:ea typeface="微软雅黑" pitchFamily="34" charset="-122"/>
              </a:rPr>
              <a:t>information</a:t>
            </a:r>
            <a:r>
              <a:rPr lang="zh-CN" altLang="en-US" sz="1500" b="1" dirty="0">
                <a:solidFill>
                  <a:schemeClr val="bg2">
                    <a:lumMod val="50000"/>
                  </a:schemeClr>
                </a:solidFill>
                <a:latin typeface="微软雅黑" pitchFamily="34" charset="-122"/>
                <a:ea typeface="微软雅黑" pitchFamily="34" charset="-122"/>
              </a:rPr>
              <a:t>）</a:t>
            </a:r>
            <a:r>
              <a:rPr lang="zh-CN" altLang="en-US" sz="1500" dirty="0">
                <a:solidFill>
                  <a:schemeClr val="bg2">
                    <a:lumMod val="50000"/>
                  </a:schemeClr>
                </a:solidFill>
                <a:latin typeface="微软雅黑" pitchFamily="34" charset="-122"/>
                <a:ea typeface="微软雅黑" pitchFamily="34" charset="-122"/>
              </a:rPr>
              <a:t>。现有的模型也可以按照这四个部分的不同而进行分类。</a:t>
            </a:r>
          </a:p>
        </p:txBody>
      </p:sp>
      <p:sp>
        <p:nvSpPr>
          <p:cNvPr id="55" name="矩形 54">
            <a:extLst>
              <a:ext uri="{FF2B5EF4-FFF2-40B4-BE49-F238E27FC236}">
                <a16:creationId xmlns:a16="http://schemas.microsoft.com/office/drawing/2014/main" id="{4A627B0C-0C1B-E947-B974-934DCE8F8835}"/>
              </a:ext>
            </a:extLst>
          </p:cNvPr>
          <p:cNvSpPr/>
          <p:nvPr/>
        </p:nvSpPr>
        <p:spPr>
          <a:xfrm>
            <a:off x="276606" y="4688172"/>
            <a:ext cx="3419388" cy="1791068"/>
          </a:xfrm>
          <a:prstGeom prst="rect">
            <a:avLst/>
          </a:prstGeom>
        </p:spPr>
        <p:txBody>
          <a:bodyPr wrap="square">
            <a:spAutoFit/>
          </a:bodyPr>
          <a:lstStyle/>
          <a:p>
            <a:pPr marL="285750" indent="-285750">
              <a:lnSpc>
                <a:spcPct val="125000"/>
              </a:lnSpc>
              <a:buFont typeface="Arial" panose="020B0604020202020204" pitchFamily="34" charset="0"/>
              <a:buChar char="•"/>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点向空间（</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point-wise</a:t>
            </a:r>
            <a:r>
              <a:rPr lang="zh-CN" altLang="en-US"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space)</a:t>
            </a:r>
          </a:p>
          <a:p>
            <a:pPr marL="285750" indent="-285750">
              <a:lnSpc>
                <a:spcPct val="125000"/>
              </a:lnSpc>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复杂空间（</a:t>
            </a:r>
            <a:r>
              <a:rPr lang="en-US" altLang="zh-CN" dirty="0">
                <a:latin typeface="Times New Roman" panose="02020603050405020304" pitchFamily="18" charset="0"/>
                <a:ea typeface="SimSun" panose="02010600030101010101" pitchFamily="2" charset="-122"/>
                <a:cs typeface="Times New Roman" panose="02020603050405020304" pitchFamily="18" charset="0"/>
              </a:rPr>
              <a:t>complex</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vector</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space</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高斯分布（</a:t>
            </a:r>
            <a:r>
              <a:rPr lang="en-US" altLang="zh-CN" dirty="0">
                <a:latin typeface="Times New Roman" panose="02020603050405020304" pitchFamily="18" charset="0"/>
                <a:ea typeface="SimSun" panose="02010600030101010101" pitchFamily="2" charset="-122"/>
                <a:cs typeface="Times New Roman" panose="02020603050405020304" pitchFamily="18" charset="0"/>
              </a:rPr>
              <a:t>gaussian distribution)</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8" name="文本框 57">
            <a:extLst>
              <a:ext uri="{FF2B5EF4-FFF2-40B4-BE49-F238E27FC236}">
                <a16:creationId xmlns:a16="http://schemas.microsoft.com/office/drawing/2014/main" id="{778DC98C-B8B3-EE4E-B353-57EA5BB90CD8}"/>
              </a:ext>
            </a:extLst>
          </p:cNvPr>
          <p:cNvSpPr txBox="1"/>
          <p:nvPr/>
        </p:nvSpPr>
        <p:spPr>
          <a:xfrm>
            <a:off x="0" y="4167058"/>
            <a:ext cx="3308355" cy="419282"/>
          </a:xfrm>
          <a:prstGeom prst="rect">
            <a:avLst/>
          </a:prstGeom>
          <a:noFill/>
        </p:spPr>
        <p:txBody>
          <a:bodyPr wrap="square" rtlCol="0">
            <a:spAutoFit/>
          </a:bodyPr>
          <a:lstStyle/>
          <a:p>
            <a:pPr algn="ctr">
              <a:lnSpc>
                <a:spcPct val="125000"/>
              </a:lnSpc>
            </a:pPr>
            <a:r>
              <a:rPr lang="zh-CN" altLang="en-US" dirty="0">
                <a:latin typeface="Songti SC" panose="02010600040101010101" pitchFamily="2" charset="-122"/>
                <a:ea typeface="Songti SC" panose="02010600040101010101" pitchFamily="2" charset="-122"/>
              </a:rPr>
              <a:t>表示实体和关系的空间</a:t>
            </a:r>
            <a:endParaRPr lang="en-US" altLang="zh-CN" dirty="0">
              <a:latin typeface="Songti SC" panose="02010600040101010101" pitchFamily="2" charset="-122"/>
              <a:ea typeface="Songti SC" panose="02010600040101010101" pitchFamily="2" charset="-122"/>
            </a:endParaRPr>
          </a:p>
        </p:txBody>
      </p:sp>
      <p:sp>
        <p:nvSpPr>
          <p:cNvPr id="59" name="圆角矩形 73">
            <a:extLst>
              <a:ext uri="{FF2B5EF4-FFF2-40B4-BE49-F238E27FC236}">
                <a16:creationId xmlns:a16="http://schemas.microsoft.com/office/drawing/2014/main" id="{0A1C3406-A8F9-554F-A897-8A6B7A7415B8}"/>
              </a:ext>
            </a:extLst>
          </p:cNvPr>
          <p:cNvSpPr/>
          <p:nvPr/>
        </p:nvSpPr>
        <p:spPr>
          <a:xfrm rot="10800000" flipV="1">
            <a:off x="6949935" y="3521672"/>
            <a:ext cx="1766036" cy="597818"/>
          </a:xfrm>
          <a:prstGeom prst="roundRect">
            <a:avLst>
              <a:gd name="adj" fmla="val 5039"/>
            </a:avLst>
          </a:prstGeom>
          <a:solidFill>
            <a:srgbClr val="1BA0C9">
              <a:alpha val="77647"/>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Score</a:t>
            </a:r>
          </a:p>
          <a:p>
            <a:pPr algn="ctr"/>
            <a:r>
              <a:rPr lang="en-US" altLang="zh-CN" b="1" dirty="0"/>
              <a:t>function	</a:t>
            </a:r>
            <a:endParaRPr lang="zh-CN" altLang="en-US" b="1" dirty="0"/>
          </a:p>
        </p:txBody>
      </p:sp>
      <p:sp>
        <p:nvSpPr>
          <p:cNvPr id="60" name="圆角矩形 73">
            <a:extLst>
              <a:ext uri="{FF2B5EF4-FFF2-40B4-BE49-F238E27FC236}">
                <a16:creationId xmlns:a16="http://schemas.microsoft.com/office/drawing/2014/main" id="{5896A9E2-76DD-694D-9346-CEF927634D66}"/>
              </a:ext>
            </a:extLst>
          </p:cNvPr>
          <p:cNvSpPr/>
          <p:nvPr/>
        </p:nvSpPr>
        <p:spPr>
          <a:xfrm rot="10800000" flipV="1">
            <a:off x="9930938" y="3521671"/>
            <a:ext cx="1766036" cy="597818"/>
          </a:xfrm>
          <a:prstGeom prst="roundRect">
            <a:avLst>
              <a:gd name="adj" fmla="val 5039"/>
            </a:avLst>
          </a:prstGeom>
          <a:solidFill>
            <a:srgbClr val="1385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Auxiliary</a:t>
            </a:r>
          </a:p>
          <a:p>
            <a:pPr algn="ctr"/>
            <a:r>
              <a:rPr lang="en-US" altLang="zh-CN" b="1" dirty="0"/>
              <a:t>information</a:t>
            </a:r>
            <a:endParaRPr lang="zh-CN" altLang="en-US" b="1" dirty="0"/>
          </a:p>
        </p:txBody>
      </p:sp>
      <p:sp>
        <p:nvSpPr>
          <p:cNvPr id="61" name="文本框 60">
            <a:extLst>
              <a:ext uri="{FF2B5EF4-FFF2-40B4-BE49-F238E27FC236}">
                <a16:creationId xmlns:a16="http://schemas.microsoft.com/office/drawing/2014/main" id="{FAD21B13-33B3-F446-9C40-D3DC6C97D981}"/>
              </a:ext>
            </a:extLst>
          </p:cNvPr>
          <p:cNvSpPr txBox="1"/>
          <p:nvPr/>
        </p:nvSpPr>
        <p:spPr>
          <a:xfrm>
            <a:off x="3197771" y="4145695"/>
            <a:ext cx="3308355" cy="419282"/>
          </a:xfrm>
          <a:prstGeom prst="rect">
            <a:avLst/>
          </a:prstGeom>
          <a:noFill/>
        </p:spPr>
        <p:txBody>
          <a:bodyPr wrap="square" rtlCol="0">
            <a:spAutoFit/>
          </a:bodyPr>
          <a:lstStyle/>
          <a:p>
            <a:pPr algn="ctr">
              <a:lnSpc>
                <a:spcPct val="125000"/>
              </a:lnSpc>
            </a:pPr>
            <a:r>
              <a:rPr lang="zh-CN" altLang="en-US" dirty="0">
                <a:latin typeface="Songti SC" panose="02010600040101010101" pitchFamily="2" charset="-122"/>
                <a:ea typeface="Songti SC" panose="02010600040101010101" pitchFamily="2" charset="-122"/>
              </a:rPr>
              <a:t>编码实体和关系的语义交互</a:t>
            </a:r>
            <a:endParaRPr lang="en-US" altLang="zh-CN" dirty="0">
              <a:latin typeface="Songti SC" panose="02010600040101010101" pitchFamily="2" charset="-122"/>
              <a:ea typeface="Songti SC" panose="02010600040101010101" pitchFamily="2" charset="-122"/>
            </a:endParaRPr>
          </a:p>
        </p:txBody>
      </p:sp>
      <p:sp>
        <p:nvSpPr>
          <p:cNvPr id="62" name="文本框 61">
            <a:extLst>
              <a:ext uri="{FF2B5EF4-FFF2-40B4-BE49-F238E27FC236}">
                <a16:creationId xmlns:a16="http://schemas.microsoft.com/office/drawing/2014/main" id="{FF680CDD-000F-3645-B379-3C5B82BCCCD9}"/>
              </a:ext>
            </a:extLst>
          </p:cNvPr>
          <p:cNvSpPr txBox="1"/>
          <p:nvPr/>
        </p:nvSpPr>
        <p:spPr>
          <a:xfrm>
            <a:off x="6178648" y="4145695"/>
            <a:ext cx="3308355" cy="419282"/>
          </a:xfrm>
          <a:prstGeom prst="rect">
            <a:avLst/>
          </a:prstGeom>
          <a:noFill/>
        </p:spPr>
        <p:txBody>
          <a:bodyPr wrap="square" rtlCol="0">
            <a:spAutoFit/>
          </a:bodyPr>
          <a:lstStyle/>
          <a:p>
            <a:pPr algn="ctr">
              <a:lnSpc>
                <a:spcPct val="125000"/>
              </a:lnSpc>
            </a:pPr>
            <a:r>
              <a:rPr lang="zh-CN" altLang="en-US" dirty="0">
                <a:latin typeface="Songti SC" panose="02010600040101010101" pitchFamily="2" charset="-122"/>
                <a:ea typeface="Songti SC" panose="02010600040101010101" pitchFamily="2" charset="-122"/>
              </a:rPr>
              <a:t>衡量三元组的可信度</a:t>
            </a:r>
            <a:endParaRPr lang="en-US" altLang="zh-CN" dirty="0">
              <a:latin typeface="Songti SC" panose="02010600040101010101" pitchFamily="2" charset="-122"/>
              <a:ea typeface="Songti SC" panose="02010600040101010101" pitchFamily="2" charset="-122"/>
            </a:endParaRPr>
          </a:p>
        </p:txBody>
      </p:sp>
      <p:sp>
        <p:nvSpPr>
          <p:cNvPr id="63" name="文本框 62">
            <a:extLst>
              <a:ext uri="{FF2B5EF4-FFF2-40B4-BE49-F238E27FC236}">
                <a16:creationId xmlns:a16="http://schemas.microsoft.com/office/drawing/2014/main" id="{6F26795F-05F9-CC48-B85B-85F508EA82E9}"/>
              </a:ext>
            </a:extLst>
          </p:cNvPr>
          <p:cNvSpPr txBox="1"/>
          <p:nvPr/>
        </p:nvSpPr>
        <p:spPr>
          <a:xfrm>
            <a:off x="9158279" y="4132592"/>
            <a:ext cx="3308355" cy="419282"/>
          </a:xfrm>
          <a:prstGeom prst="rect">
            <a:avLst/>
          </a:prstGeom>
          <a:noFill/>
        </p:spPr>
        <p:txBody>
          <a:bodyPr wrap="square" rtlCol="0">
            <a:spAutoFit/>
          </a:bodyPr>
          <a:lstStyle/>
          <a:p>
            <a:pPr algn="ctr">
              <a:lnSpc>
                <a:spcPct val="125000"/>
              </a:lnSpc>
            </a:pPr>
            <a:r>
              <a:rPr lang="zh-CN" altLang="en-US" dirty="0">
                <a:latin typeface="Songti SC" panose="02010600040101010101" pitchFamily="2" charset="-122"/>
                <a:ea typeface="Songti SC" panose="02010600040101010101" pitchFamily="2" charset="-122"/>
              </a:rPr>
              <a:t>编码模型中加入辅助信息</a:t>
            </a:r>
            <a:endParaRPr lang="en-US" altLang="zh-CN" dirty="0">
              <a:latin typeface="Songti SC" panose="02010600040101010101" pitchFamily="2" charset="-122"/>
              <a:ea typeface="Songti SC" panose="02010600040101010101" pitchFamily="2" charset="-122"/>
            </a:endParaRPr>
          </a:p>
        </p:txBody>
      </p:sp>
      <p:sp>
        <p:nvSpPr>
          <p:cNvPr id="64" name="矩形 63">
            <a:extLst>
              <a:ext uri="{FF2B5EF4-FFF2-40B4-BE49-F238E27FC236}">
                <a16:creationId xmlns:a16="http://schemas.microsoft.com/office/drawing/2014/main" id="{58964A54-4418-7540-9287-B6B67DA59731}"/>
              </a:ext>
            </a:extLst>
          </p:cNvPr>
          <p:cNvSpPr/>
          <p:nvPr/>
        </p:nvSpPr>
        <p:spPr>
          <a:xfrm>
            <a:off x="3667123" y="4664644"/>
            <a:ext cx="2511525" cy="1098634"/>
          </a:xfrm>
          <a:prstGeom prst="rect">
            <a:avLst/>
          </a:prstGeom>
        </p:spPr>
        <p:txBody>
          <a:bodyPr wrap="square">
            <a:spAutoFit/>
          </a:bodyPr>
          <a:lstStyle/>
          <a:p>
            <a:pPr marL="285750" indent="-285750">
              <a:lnSpc>
                <a:spcPct val="125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linear/bilinear</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models</a:t>
            </a:r>
          </a:p>
          <a:p>
            <a:pPr marL="285750" indent="-285750">
              <a:lnSpc>
                <a:spcPct val="125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factorization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models</a:t>
            </a:r>
          </a:p>
          <a:p>
            <a:pPr marL="285750" indent="-285750">
              <a:lnSpc>
                <a:spcPct val="125000"/>
              </a:lnSpc>
              <a:buFont typeface="Arial" panose="020B0604020202020204" pitchFamily="34" charset="0"/>
              <a:buChar cha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neural</a:t>
            </a:r>
            <a:r>
              <a:rPr lang="zh-CN" altLang="en-US"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networks</a:t>
            </a:r>
          </a:p>
        </p:txBody>
      </p:sp>
      <p:sp>
        <p:nvSpPr>
          <p:cNvPr id="65" name="矩形 64">
            <a:extLst>
              <a:ext uri="{FF2B5EF4-FFF2-40B4-BE49-F238E27FC236}">
                <a16:creationId xmlns:a16="http://schemas.microsoft.com/office/drawing/2014/main" id="{BE355EF9-0A85-4E45-B48F-AEA1037A9F21}"/>
              </a:ext>
            </a:extLst>
          </p:cNvPr>
          <p:cNvSpPr/>
          <p:nvPr/>
        </p:nvSpPr>
        <p:spPr>
          <a:xfrm>
            <a:off x="6577062" y="4625552"/>
            <a:ext cx="2511525" cy="752322"/>
          </a:xfrm>
          <a:prstGeom prst="rect">
            <a:avLst/>
          </a:prstGeom>
        </p:spPr>
        <p:txBody>
          <a:bodyPr wrap="square">
            <a:spAutoFit/>
          </a:bodyPr>
          <a:lstStyle/>
          <a:p>
            <a:pPr marL="285750" indent="-285750">
              <a:lnSpc>
                <a:spcPct val="125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distance-based</a:t>
            </a:r>
          </a:p>
          <a:p>
            <a:pPr marL="285750" indent="-285750">
              <a:lnSpc>
                <a:spcPct val="125000"/>
              </a:lnSpc>
              <a:buFont typeface="Arial" panose="020B0604020202020204" pitchFamily="34" charset="0"/>
              <a:buChar cha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similarity</a:t>
            </a:r>
            <a:r>
              <a:rPr lang="zh-CN" altLang="en-US"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rPr>
              <a:t>maching</a:t>
            </a:r>
            <a:endParaRPr lang="en-US" altLang="zh-CN"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C9520319-9322-7744-A624-63F3D2EBF14E}"/>
              </a:ext>
            </a:extLst>
          </p:cNvPr>
          <p:cNvSpPr/>
          <p:nvPr/>
        </p:nvSpPr>
        <p:spPr>
          <a:xfrm>
            <a:off x="9556465" y="4586340"/>
            <a:ext cx="2511525" cy="1098634"/>
          </a:xfrm>
          <a:prstGeom prst="rect">
            <a:avLst/>
          </a:prstGeom>
        </p:spPr>
        <p:txBody>
          <a:bodyPr wrap="square">
            <a:spAutoFit/>
          </a:bodyPr>
          <a:lstStyle/>
          <a:p>
            <a:pPr marL="285750" indent="-285750">
              <a:lnSpc>
                <a:spcPct val="125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textual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information</a:t>
            </a:r>
          </a:p>
          <a:p>
            <a:pPr marL="285750" indent="-285750">
              <a:lnSpc>
                <a:spcPct val="125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type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information</a:t>
            </a:r>
          </a:p>
          <a:p>
            <a:pPr marL="285750" indent="-285750">
              <a:lnSpc>
                <a:spcPct val="125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visual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information</a:t>
            </a:r>
          </a:p>
        </p:txBody>
      </p:sp>
    </p:spTree>
    <p:extLst>
      <p:ext uri="{BB962C8B-B14F-4D97-AF65-F5344CB8AC3E}">
        <p14:creationId xmlns:p14="http://schemas.microsoft.com/office/powerpoint/2010/main" val="94003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9" name="矩形 18"/>
          <p:cNvSpPr/>
          <p:nvPr/>
        </p:nvSpPr>
        <p:spPr>
          <a:xfrm>
            <a:off x="3473651" y="310334"/>
            <a:ext cx="2295557"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Summary</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196435"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总结与展望</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3" name="文本框 22"/>
          <p:cNvSpPr txBox="1"/>
          <p:nvPr/>
        </p:nvSpPr>
        <p:spPr>
          <a:xfrm>
            <a:off x="633077" y="1430310"/>
            <a:ext cx="3141597" cy="523220"/>
          </a:xfrm>
          <a:prstGeom prst="rect">
            <a:avLst/>
          </a:prstGeom>
          <a:noFill/>
        </p:spPr>
        <p:txBody>
          <a:bodyPr wrap="square" rtlCol="0">
            <a:spAutoFit/>
          </a:bodyPr>
          <a:lstStyle/>
          <a:p>
            <a:r>
              <a:rPr lang="en-US" altLang="zh-CN" sz="2800" b="1" dirty="0">
                <a:solidFill>
                  <a:srgbClr val="157E9F"/>
                </a:solidFill>
                <a:latin typeface="方正清刻本悦宋简体" panose="02000000000000000000" pitchFamily="2" charset="-122"/>
                <a:ea typeface="方正清刻本悦宋简体" panose="02000000000000000000" pitchFamily="2" charset="-122"/>
              </a:rPr>
              <a:t>Resources</a:t>
            </a:r>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a:t>
            </a:r>
          </a:p>
        </p:txBody>
      </p:sp>
      <p:sp>
        <p:nvSpPr>
          <p:cNvPr id="24" name="TextBox 18"/>
          <p:cNvSpPr txBox="1"/>
          <p:nvPr/>
        </p:nvSpPr>
        <p:spPr>
          <a:xfrm>
            <a:off x="819595" y="2648916"/>
            <a:ext cx="10739773" cy="3332772"/>
          </a:xfrm>
          <a:prstGeom prst="rect">
            <a:avLst/>
          </a:prstGeom>
          <a:noFill/>
        </p:spPr>
        <p:txBody>
          <a:bodyPr wrap="square" rtlCol="0">
            <a:spAutoFit/>
          </a:bodyPr>
          <a:lstStyle/>
          <a:p>
            <a:pPr marL="342900" indent="-342900">
              <a:lnSpc>
                <a:spcPct val="200000"/>
              </a:lnSpc>
              <a:buFontTx/>
              <a:buAutoNum type="arabicPeriod"/>
            </a:pPr>
            <a:r>
              <a:rPr lang="en-US" altLang="zh-CN" dirty="0">
                <a:latin typeface="微软雅黑" pitchFamily="34" charset="-122"/>
                <a:ea typeface="微软雅黑" pitchFamily="34" charset="-122"/>
                <a:cs typeface="Levenim MT" pitchFamily="2" charset="-79"/>
              </a:rPr>
              <a:t>DGL</a:t>
            </a:r>
            <a:r>
              <a:rPr lang="zh-CN" altLang="en-US" dirty="0">
                <a:latin typeface="微软雅黑" pitchFamily="34" charset="-122"/>
                <a:ea typeface="微软雅黑" pitchFamily="34" charset="-122"/>
                <a:cs typeface="Levenim MT" pitchFamily="2" charset="-79"/>
              </a:rPr>
              <a:t>：</a:t>
            </a:r>
            <a:r>
              <a:rPr lang="en-US" altLang="zh-CN" dirty="0">
                <a:hlinkClick r:id="rId3"/>
              </a:rPr>
              <a:t>https://docs.dgl.ai/</a:t>
            </a:r>
            <a:endParaRPr lang="en-US" altLang="zh-CN" dirty="0"/>
          </a:p>
          <a:p>
            <a:pPr indent="457200">
              <a:lnSpc>
                <a:spcPct val="200000"/>
              </a:lnSpc>
            </a:pPr>
            <a:r>
              <a:rPr lang="zh-CN" altLang="en-US" dirty="0">
                <a:latin typeface="Microsoft YaHei" panose="020B0503020204020204" pitchFamily="34" charset="-122"/>
                <a:ea typeface="Microsoft YaHei" panose="020B0503020204020204" pitchFamily="34" charset="-122"/>
              </a:rPr>
              <a:t>支持异质图相关的表示学习方法，也发布了训练知识图谱嵌入（</a:t>
            </a:r>
            <a:r>
              <a:rPr lang="en-US" altLang="zh-CN" dirty="0">
                <a:latin typeface="Microsoft YaHei" panose="020B0503020204020204" pitchFamily="34" charset="-122"/>
                <a:ea typeface="Microsoft YaHei" panose="020B0503020204020204" pitchFamily="34" charset="-122"/>
              </a:rPr>
              <a:t>Knowledge Graph Embedding</a:t>
            </a:r>
            <a:r>
              <a:rPr lang="zh-CN" altLang="en-US" dirty="0">
                <a:latin typeface="Microsoft YaHei" panose="020B0503020204020204" pitchFamily="34" charset="-122"/>
                <a:ea typeface="Microsoft YaHei" panose="020B0503020204020204" pitchFamily="34" charset="-122"/>
              </a:rPr>
              <a:t>）专用包</a:t>
            </a:r>
            <a:r>
              <a:rPr lang="en-US" altLang="zh-CN" dirty="0">
                <a:latin typeface="Microsoft YaHei" panose="020B0503020204020204" pitchFamily="34" charset="-122"/>
                <a:ea typeface="Microsoft YaHei" panose="020B0503020204020204" pitchFamily="34" charset="-122"/>
              </a:rPr>
              <a:t>DGL-KE</a:t>
            </a:r>
            <a:r>
              <a:rPr lang="zh-CN" altLang="en-US" dirty="0">
                <a:latin typeface="Microsoft YaHei" panose="020B0503020204020204" pitchFamily="34" charset="-122"/>
                <a:ea typeface="Microsoft YaHei" panose="020B0503020204020204" pitchFamily="34" charset="-122"/>
              </a:rPr>
              <a:t>，并在许多经典的图嵌入模型上进一步优化了性能。</a:t>
            </a:r>
            <a:endParaRPr lang="en-US" altLang="zh-CN" dirty="0">
              <a:solidFill>
                <a:srgbClr val="1A37CB"/>
              </a:solidFill>
              <a:latin typeface="Microsoft YaHei" panose="020B0503020204020204" pitchFamily="34" charset="-122"/>
              <a:ea typeface="Microsoft YaHei" panose="020B0503020204020204" pitchFamily="34" charset="-122"/>
              <a:cs typeface="Levenim MT" pitchFamily="2" charset="-79"/>
            </a:endParaRPr>
          </a:p>
          <a:p>
            <a:pPr>
              <a:lnSpc>
                <a:spcPct val="200000"/>
              </a:lnSpc>
            </a:pPr>
            <a:r>
              <a:rPr lang="en-US" altLang="zh-CN" dirty="0">
                <a:latin typeface="微软雅黑" pitchFamily="34" charset="-122"/>
                <a:ea typeface="微软雅黑" pitchFamily="34" charset="-122"/>
                <a:cs typeface="Levenim MT" pitchFamily="2" charset="-79"/>
              </a:rPr>
              <a:t>2.</a:t>
            </a:r>
            <a:r>
              <a:rPr lang="zh-CN" altLang="en-US" dirty="0">
                <a:latin typeface="微软雅黑" pitchFamily="34" charset="-122"/>
                <a:ea typeface="微软雅黑" pitchFamily="34" charset="-122"/>
                <a:cs typeface="Levenim MT" pitchFamily="2" charset="-79"/>
              </a:rPr>
              <a:t>  </a:t>
            </a:r>
            <a:r>
              <a:rPr lang="en-US" altLang="zh-CN" dirty="0" err="1">
                <a:latin typeface="微软雅黑" pitchFamily="34" charset="-122"/>
                <a:ea typeface="微软雅黑" pitchFamily="34" charset="-122"/>
                <a:cs typeface="Levenim MT" pitchFamily="2" charset="-79"/>
              </a:rPr>
              <a:t>Pytorch</a:t>
            </a:r>
            <a:r>
              <a:rPr lang="zh-CN" altLang="en-US" dirty="0">
                <a:latin typeface="微软雅黑" pitchFamily="34" charset="-122"/>
                <a:ea typeface="微软雅黑" pitchFamily="34" charset="-122"/>
                <a:cs typeface="Levenim MT" pitchFamily="2" charset="-79"/>
              </a:rPr>
              <a:t> </a:t>
            </a:r>
            <a:r>
              <a:rPr lang="en-US" altLang="zh-CN" dirty="0">
                <a:latin typeface="微软雅黑" pitchFamily="34" charset="-122"/>
                <a:ea typeface="微软雅黑" pitchFamily="34" charset="-122"/>
                <a:cs typeface="Levenim MT" pitchFamily="2" charset="-79"/>
              </a:rPr>
              <a:t>Geometric</a:t>
            </a:r>
            <a:r>
              <a:rPr lang="zh-CN" altLang="en-US" dirty="0">
                <a:solidFill>
                  <a:srgbClr val="1A37CB"/>
                </a:solidFill>
                <a:latin typeface="微软雅黑" pitchFamily="34" charset="-122"/>
                <a:ea typeface="微软雅黑" pitchFamily="34" charset="-122"/>
                <a:cs typeface="Levenim MT" pitchFamily="2" charset="-79"/>
              </a:rPr>
              <a:t>：</a:t>
            </a:r>
            <a:r>
              <a:rPr lang="en-US" altLang="zh-CN" dirty="0">
                <a:hlinkClick r:id="rId4"/>
              </a:rPr>
              <a:t>https://pytorch-geometric.readthedocs.io/en/latest/</a:t>
            </a:r>
            <a:endParaRPr lang="en-US" altLang="zh-CN" dirty="0"/>
          </a:p>
          <a:p>
            <a:pPr indent="457200">
              <a:lnSpc>
                <a:spcPct val="200000"/>
              </a:lnSpc>
            </a:pPr>
            <a:r>
              <a:rPr lang="zh-CN" altLang="en-US" dirty="0">
                <a:latin typeface="微软雅黑" pitchFamily="34" charset="-122"/>
                <a:ea typeface="微软雅黑" pitchFamily="34" charset="-122"/>
                <a:cs typeface="Levenim MT" pitchFamily="2" charset="-79"/>
              </a:rPr>
              <a:t>所有面向用户的</a:t>
            </a:r>
            <a:r>
              <a:rPr lang="en-US" altLang="zh-CN" dirty="0">
                <a:latin typeface="微软雅黑" pitchFamily="34" charset="-122"/>
                <a:ea typeface="微软雅黑" pitchFamily="34" charset="-122"/>
                <a:cs typeface="Levenim MT" pitchFamily="2" charset="-79"/>
              </a:rPr>
              <a:t>API</a:t>
            </a:r>
            <a:r>
              <a:rPr lang="zh-CN" altLang="en-US" dirty="0">
                <a:latin typeface="微软雅黑" pitchFamily="34" charset="-122"/>
                <a:ea typeface="微软雅黑" pitchFamily="34" charset="-122"/>
                <a:cs typeface="Levenim MT" pitchFamily="2" charset="-79"/>
              </a:rPr>
              <a:t>都借鉴了</a:t>
            </a:r>
            <a:r>
              <a:rPr lang="en-US" altLang="zh-CN" dirty="0" err="1">
                <a:latin typeface="微软雅黑" pitchFamily="34" charset="-122"/>
                <a:ea typeface="微软雅黑" pitchFamily="34" charset="-122"/>
                <a:cs typeface="Levenim MT" pitchFamily="2" charset="-79"/>
              </a:rPr>
              <a:t>PyTorch</a:t>
            </a:r>
            <a:r>
              <a:rPr lang="zh-CN" altLang="en-US" dirty="0">
                <a:latin typeface="微软雅黑" pitchFamily="34" charset="-122"/>
                <a:ea typeface="微软雅黑" pitchFamily="34" charset="-122"/>
                <a:cs typeface="Levenim MT" pitchFamily="2" charset="-79"/>
              </a:rPr>
              <a:t>的常用模式，可以让用户尽可能快的熟悉。</a:t>
            </a:r>
            <a:endParaRPr lang="en-US" altLang="zh-CN" dirty="0">
              <a:latin typeface="微软雅黑" pitchFamily="34" charset="-122"/>
              <a:ea typeface="微软雅黑" pitchFamily="34" charset="-122"/>
              <a:cs typeface="Levenim MT" pitchFamily="2" charset="-79"/>
            </a:endParaRPr>
          </a:p>
          <a:p>
            <a:pPr marL="342900" indent="-342900">
              <a:lnSpc>
                <a:spcPct val="200000"/>
              </a:lnSpc>
              <a:buAutoNum type="arabicPeriod"/>
            </a:pPr>
            <a:endParaRPr lang="zh-CN" altLang="en-US" dirty="0">
              <a:solidFill>
                <a:srgbClr val="1A37CB"/>
              </a:solidFill>
              <a:latin typeface="微软雅黑" pitchFamily="34" charset="-122"/>
              <a:ea typeface="微软雅黑" pitchFamily="34" charset="-122"/>
              <a:cs typeface="Levenim MT" pitchFamily="2" charset="-79"/>
            </a:endParaRPr>
          </a:p>
        </p:txBody>
      </p:sp>
    </p:spTree>
    <p:extLst>
      <p:ext uri="{BB962C8B-B14F-4D97-AF65-F5344CB8AC3E}">
        <p14:creationId xmlns:p14="http://schemas.microsoft.com/office/powerpoint/2010/main" val="30105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866025" y="2979958"/>
            <a:ext cx="3416320" cy="646331"/>
          </a:xfrm>
          <a:prstGeom prst="rect">
            <a:avLst/>
          </a:prstGeom>
        </p:spPr>
        <p:txBody>
          <a:bodyPr wrap="none">
            <a:spAutoFit/>
          </a:bodyPr>
          <a:lstStyle/>
          <a:p>
            <a:r>
              <a:rPr kumimoji="1" lang="zh-CN" altLang="en-US" sz="3600" b="1" dirty="0">
                <a:solidFill>
                  <a:srgbClr val="157E9F"/>
                </a:solidFill>
                <a:latin typeface="方正清刻本悦宋简体" panose="02000000000000000000" pitchFamily="2" charset="-122"/>
                <a:ea typeface="方正清刻本悦宋简体" panose="02000000000000000000" pitchFamily="2" charset="-122"/>
              </a:rPr>
              <a:t>感谢大家的聆听</a:t>
            </a:r>
          </a:p>
        </p:txBody>
      </p:sp>
      <p:cxnSp>
        <p:nvCxnSpPr>
          <p:cNvPr id="69" name="直接连接符 68"/>
          <p:cNvCxnSpPr/>
          <p:nvPr/>
        </p:nvCxnSpPr>
        <p:spPr>
          <a:xfrm>
            <a:off x="3981637" y="2970377"/>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25623" y="3667181"/>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7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925196" y="3105834"/>
            <a:ext cx="4263831" cy="646331"/>
          </a:xfrm>
          <a:prstGeom prst="rect">
            <a:avLst/>
          </a:prstGeom>
          <a:noFill/>
        </p:spPr>
        <p:txBody>
          <a:bodyPr wrap="square" rtlCol="0">
            <a:spAutoFit/>
          </a:bodyPr>
          <a:lstStyle/>
          <a:p>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3600" b="1" dirty="0">
                <a:solidFill>
                  <a:srgbClr val="157E9F"/>
                </a:solidFill>
                <a:latin typeface="方正清刻本悦宋简体" panose="02000000000000000000" pitchFamily="2" charset="-122"/>
                <a:ea typeface="方正清刻本悦宋简体" panose="02000000000000000000" pitchFamily="2" charset="-122"/>
              </a:rPr>
              <a:t> </a:t>
            </a:r>
            <a:r>
              <a:rPr lang="en-US" altLang="zh-CN" sz="3600" b="1" dirty="0">
                <a:solidFill>
                  <a:srgbClr val="157E9F"/>
                </a:solidFill>
                <a:latin typeface="方正清刻本悦宋简体" panose="02000000000000000000" pitchFamily="2" charset="-122"/>
                <a:ea typeface="方正清刻本悦宋简体" panose="02000000000000000000" pitchFamily="2" charset="-122"/>
              </a:rPr>
              <a:t>Works</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211210" y="2950443"/>
            <a:ext cx="611065" cy="923330"/>
          </a:xfrm>
          <a:prstGeom prst="rect">
            <a:avLst/>
          </a:prstGeom>
        </p:spPr>
        <p:txBody>
          <a:bodyPr wrap="none">
            <a:spAutoFit/>
          </a:bodyPr>
          <a:lstStyle/>
          <a:p>
            <a:r>
              <a:rPr kumimoji="1" lang="en-US" altLang="zh-CN" sz="5400" b="1" dirty="0">
                <a:solidFill>
                  <a:schemeClr val="bg1"/>
                </a:solidFill>
                <a:latin typeface="方正清刻本悦宋简体" panose="02000000000000000000" pitchFamily="2" charset="-122"/>
                <a:ea typeface="方正清刻本悦宋简体" panose="02000000000000000000" pitchFamily="2" charset="-122"/>
              </a:rPr>
              <a:t>2</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419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37066" y="310334"/>
            <a:ext cx="2761389"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表示空间</a:t>
            </a:r>
            <a:r>
              <a:rPr lang="en-US" altLang="zh-CN" dirty="0">
                <a:solidFill>
                  <a:schemeClr val="bg1"/>
                </a:solidFill>
                <a:latin typeface="微软雅黑" pitchFamily="34" charset="-122"/>
                <a:ea typeface="微软雅黑" pitchFamily="34" charset="-122"/>
              </a:rPr>
              <a:t>——point-wise</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297413"/>
            <a:ext cx="7226598" cy="4798028"/>
            <a:chOff x="4361263" y="1317733"/>
            <a:chExt cx="8515648" cy="3815720"/>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340462"/>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499" y="1317733"/>
              <a:ext cx="1672633" cy="345092"/>
            </a:xfrm>
            <a:prstGeom prst="rect">
              <a:avLst/>
            </a:prstGeom>
            <a:noFill/>
          </p:spPr>
          <p:txBody>
            <a:bodyPr wrap="none" lIns="91438" tIns="45719" rIns="91438" bIns="45719" rtlCol="0">
              <a:spAutoFit/>
            </a:bodyPr>
            <a:lstStyle/>
            <a:p>
              <a:pPr>
                <a:lnSpc>
                  <a:spcPct val="130000"/>
                </a:lnSpc>
              </a:pPr>
              <a:r>
                <a:rPr lang="en-US" altLang="zh-CN" sz="1400" dirty="0">
                  <a:solidFill>
                    <a:schemeClr val="tx2"/>
                  </a:solidFill>
                  <a:latin typeface="微软雅黑" pitchFamily="34" charset="-122"/>
                  <a:ea typeface="微软雅黑" pitchFamily="34" charset="-122"/>
                </a:rPr>
                <a:t>Point-Wise</a:t>
              </a:r>
              <a:r>
                <a:rPr lang="zh-CN" altLang="en-US" sz="1400" dirty="0">
                  <a:solidFill>
                    <a:schemeClr val="tx2"/>
                  </a:solidFill>
                  <a:latin typeface="微软雅黑" pitchFamily="34" charset="-122"/>
                  <a:ea typeface="微软雅黑" pitchFamily="34" charset="-122"/>
                </a:rPr>
                <a:t> </a:t>
              </a:r>
              <a:r>
                <a:rPr lang="en-US" altLang="zh-CN" sz="1400" dirty="0">
                  <a:solidFill>
                    <a:schemeClr val="tx2"/>
                  </a:solidFill>
                  <a:latin typeface="微软雅黑" pitchFamily="34" charset="-122"/>
                  <a:ea typeface="微软雅黑" pitchFamily="34" charset="-122"/>
                </a:rPr>
                <a:t>Space</a:t>
              </a:r>
              <a:endParaRPr lang="zh-CN" altLang="en-US" sz="1400" dirty="0">
                <a:solidFill>
                  <a:schemeClr val="tx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343711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25000"/>
                </a:lnSpc>
                <a:buFont typeface="Wingdings" pitchFamily="2" charset="2"/>
                <a:buChar char="Ø"/>
              </a:pPr>
              <a:r>
                <a:rPr lang="zh-CN" altLang="en-US" dirty="0">
                  <a:solidFill>
                    <a:schemeClr val="bg2">
                      <a:lumMod val="50000"/>
                    </a:schemeClr>
                  </a:solidFill>
                  <a:latin typeface="Microsoft YaHei" panose="020B0503020204020204" pitchFamily="34" charset="-122"/>
                  <a:ea typeface="Microsoft YaHei" panose="020B0503020204020204" pitchFamily="34" charset="-122"/>
                </a:rPr>
                <a:t>广泛地应用于表示实体和关系，在向量和矩阵中投影实体关系，捕捉它们之间的语义信息。现有的知识表示模型大多数都是采用这种</a:t>
              </a:r>
              <a:r>
                <a:rPr lang="en-US" altLang="zh-CN" dirty="0">
                  <a:solidFill>
                    <a:schemeClr val="bg2">
                      <a:lumMod val="50000"/>
                    </a:schemeClr>
                  </a:solidFill>
                  <a:latin typeface="Microsoft YaHei" panose="020B0503020204020204" pitchFamily="34" charset="-122"/>
                  <a:ea typeface="Microsoft YaHei" panose="020B0503020204020204" pitchFamily="34" charset="-122"/>
                </a:rPr>
                <a:t>Point-Wise</a:t>
              </a:r>
              <a:r>
                <a:rPr lang="zh-CN" altLang="en-US" dirty="0">
                  <a:solidFill>
                    <a:schemeClr val="bg2">
                      <a:lumMod val="50000"/>
                    </a:schemeClr>
                  </a:solidFill>
                  <a:latin typeface="Microsoft YaHei" panose="020B0503020204020204" pitchFamily="34" charset="-122"/>
                  <a:ea typeface="Microsoft YaHei" panose="020B0503020204020204" pitchFamily="34" charset="-122"/>
                </a:rPr>
                <a:t>空间。</a:t>
              </a:r>
              <a:endParaRPr lang="en-US" altLang="zh-CN" dirty="0">
                <a:solidFill>
                  <a:schemeClr val="bg2">
                    <a:lumMod val="50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1500" b="1" dirty="0">
                  <a:solidFill>
                    <a:schemeClr val="bg2">
                      <a:lumMod val="50000"/>
                    </a:schemeClr>
                  </a:solidFill>
                  <a:latin typeface="微软雅黑" pitchFamily="34" charset="-122"/>
                  <a:ea typeface="微软雅黑" pitchFamily="34" charset="-122"/>
                </a:rPr>
                <a:t>典型模型：</a:t>
              </a:r>
              <a:endParaRPr lang="en-US" altLang="zh-CN" sz="1500" b="1" dirty="0">
                <a:solidFill>
                  <a:schemeClr val="bg2">
                    <a:lumMod val="50000"/>
                  </a:schemeClr>
                </a:solidFill>
                <a:latin typeface="微软雅黑" pitchFamily="34" charset="-122"/>
                <a:ea typeface="微软雅黑" pitchFamily="34" charset="-122"/>
              </a:endParaRPr>
            </a:p>
            <a:p>
              <a:pPr marL="800100" lvl="1" indent="-342900">
                <a:lnSpc>
                  <a:spcPct val="200000"/>
                </a:lnSpc>
                <a:buAutoNum type="arabicPeriod"/>
              </a:pPr>
              <a:r>
                <a:rPr lang="zh-CN" altLang="en-US" sz="1500" dirty="0">
                  <a:solidFill>
                    <a:schemeClr val="tx1"/>
                  </a:solidFill>
                  <a:latin typeface="微软雅黑" pitchFamily="34" charset="-122"/>
                  <a:ea typeface="微软雅黑" pitchFamily="34" charset="-122"/>
                </a:rPr>
                <a:t>将关系嵌入为向量：</a:t>
              </a:r>
              <a:r>
                <a:rPr lang="en-US" altLang="zh-CN" sz="1500" dirty="0" err="1">
                  <a:solidFill>
                    <a:schemeClr val="tx1"/>
                  </a:solidFill>
                  <a:latin typeface="微软雅黑" pitchFamily="34" charset="-122"/>
                  <a:ea typeface="微软雅黑" pitchFamily="34" charset="-122"/>
                </a:rPr>
                <a:t>TransE</a:t>
              </a:r>
              <a:r>
                <a:rPr lang="zh-CN" altLang="en-US" sz="1500" dirty="0">
                  <a:solidFill>
                    <a:schemeClr val="tx1"/>
                  </a:solidFill>
                  <a:latin typeface="微软雅黑" pitchFamily="34" charset="-122"/>
                  <a:ea typeface="微软雅黑" pitchFamily="34" charset="-122"/>
                </a:rPr>
                <a:t>，实体和关系满足</a:t>
              </a:r>
              <a:endParaRPr lang="en-US" altLang="zh-CN" sz="1500" dirty="0">
                <a:solidFill>
                  <a:schemeClr val="tx1"/>
                </a:solidFill>
                <a:latin typeface="微软雅黑" pitchFamily="34" charset="-122"/>
                <a:ea typeface="微软雅黑" pitchFamily="34" charset="-122"/>
              </a:endParaRPr>
            </a:p>
            <a:p>
              <a:pPr marL="800100" lvl="1" indent="-342900">
                <a:lnSpc>
                  <a:spcPct val="150000"/>
                </a:lnSpc>
                <a:buAutoNum type="arabicPeriod"/>
              </a:pPr>
              <a:r>
                <a:rPr lang="zh-CN" altLang="en-US" sz="1500" dirty="0">
                  <a:solidFill>
                    <a:schemeClr val="tx1"/>
                  </a:solidFill>
                  <a:latin typeface="微软雅黑" pitchFamily="34" charset="-122"/>
                  <a:ea typeface="微软雅黑" pitchFamily="34" charset="-122"/>
                </a:rPr>
                <a:t>将关系嵌入为矩阵：</a:t>
              </a:r>
              <a:r>
                <a:rPr lang="en-US" altLang="zh-CN" sz="1500" dirty="0" err="1">
                  <a:solidFill>
                    <a:schemeClr val="tx1"/>
                  </a:solidFill>
                  <a:latin typeface="微软雅黑" pitchFamily="34" charset="-122"/>
                  <a:ea typeface="微软雅黑" pitchFamily="34" charset="-122"/>
                </a:rPr>
                <a:t>TransR</a:t>
              </a:r>
              <a:r>
                <a:rPr lang="zh-CN" altLang="en-US" sz="1500" dirty="0">
                  <a:solidFill>
                    <a:schemeClr val="tx1"/>
                  </a:solidFill>
                  <a:latin typeface="微软雅黑" pitchFamily="34" charset="-122"/>
                  <a:ea typeface="微软雅黑" pitchFamily="34" charset="-122"/>
                </a:rPr>
                <a:t>认为实体和关系不应该处于相同的语义空间，不同的关系应该拥有不同的语义空间，所以</a:t>
              </a:r>
              <a:r>
                <a:rPr lang="en-US" altLang="zh-CN" sz="1500" dirty="0" err="1">
                  <a:solidFill>
                    <a:schemeClr val="tx1"/>
                  </a:solidFill>
                  <a:latin typeface="微软雅黑" pitchFamily="34" charset="-122"/>
                  <a:ea typeface="微软雅黑" pitchFamily="34" charset="-122"/>
                </a:rPr>
                <a:t>TransR</a:t>
              </a:r>
              <a:r>
                <a:rPr lang="zh-CN" altLang="en-US" sz="1500" dirty="0">
                  <a:solidFill>
                    <a:schemeClr val="tx1"/>
                  </a:solidFill>
                  <a:latin typeface="微软雅黑" pitchFamily="34" charset="-122"/>
                  <a:ea typeface="微软雅黑" pitchFamily="34" charset="-122"/>
                </a:rPr>
                <a:t>通过定义投影矩阵              ，将实体向量从实体空间投影到关系</a:t>
              </a:r>
              <a:r>
                <a:rPr lang="en-US" altLang="zh-CN" sz="1500" dirty="0">
                  <a:solidFill>
                    <a:schemeClr val="tx1"/>
                  </a:solidFill>
                  <a:latin typeface="微软雅黑" pitchFamily="34" charset="-122"/>
                  <a:ea typeface="微软雅黑" pitchFamily="34" charset="-122"/>
                </a:rPr>
                <a:t>r</a:t>
              </a:r>
              <a:r>
                <a:rPr lang="zh-CN" altLang="en-US" sz="1500" dirty="0">
                  <a:solidFill>
                    <a:schemeClr val="tx1"/>
                  </a:solidFill>
                  <a:latin typeface="微软雅黑" pitchFamily="34" charset="-122"/>
                  <a:ea typeface="微软雅黑" pitchFamily="34" charset="-122"/>
                </a:rPr>
                <a:t>的子空间，再建立头实体到尾实体的翻译关系。</a:t>
              </a:r>
              <a:endParaRPr lang="en-US" altLang="zh-CN" sz="1500" dirty="0">
                <a:solidFill>
                  <a:schemeClr val="tx1"/>
                </a:solidFill>
                <a:latin typeface="微软雅黑" pitchFamily="34" charset="-122"/>
                <a:ea typeface="微软雅黑" pitchFamily="34" charset="-122"/>
              </a:endParaRPr>
            </a:p>
            <a:p>
              <a:pPr marL="800100" lvl="1" indent="-342900">
                <a:lnSpc>
                  <a:spcPct val="150000"/>
                </a:lnSpc>
                <a:buAutoNum type="arabicPeriod"/>
              </a:pPr>
              <a:r>
                <a:rPr lang="zh-CN" altLang="en-US" sz="1500" dirty="0">
                  <a:solidFill>
                    <a:schemeClr val="tx1"/>
                  </a:solidFill>
                  <a:latin typeface="微软雅黑" pitchFamily="34" charset="-122"/>
                  <a:ea typeface="微软雅黑" pitchFamily="34" charset="-122"/>
                </a:rPr>
                <a:t>将关系嵌入为张量：为了刻画实体和关系的复杂语义信息，</a:t>
              </a:r>
              <a:r>
                <a:rPr lang="en-US" altLang="zh-CN" sz="1500" dirty="0">
                  <a:solidFill>
                    <a:schemeClr val="tx1"/>
                  </a:solidFill>
                  <a:latin typeface="微软雅黑" pitchFamily="34" charset="-122"/>
                  <a:ea typeface="微软雅黑" pitchFamily="34" charset="-122"/>
                </a:rPr>
                <a:t>NTN</a:t>
              </a:r>
              <a:r>
                <a:rPr lang="zh-CN" altLang="en-US" sz="1500" dirty="0">
                  <a:solidFill>
                    <a:schemeClr val="tx1"/>
                  </a:solidFill>
                  <a:latin typeface="微软雅黑" pitchFamily="34" charset="-122"/>
                  <a:ea typeface="微软雅黑" pitchFamily="34" charset="-122"/>
                </a:rPr>
                <a:t>用双线性张量取代传统神经网络中的线性变换层，将头实体和尾实体的语义联系用          表示。</a:t>
              </a:r>
              <a:endParaRPr lang="en-US" altLang="zh-CN" sz="1500" dirty="0">
                <a:solidFill>
                  <a:schemeClr val="tx1"/>
                </a:solidFill>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342259" y="2544400"/>
            <a:ext cx="808235" cy="562783"/>
          </a:xfrm>
          <a:prstGeom prst="rect">
            <a:avLst/>
          </a:prstGeom>
        </p:spPr>
        <p:txBody>
          <a:bodyPr wrap="none">
            <a:spAutoFit/>
          </a:bodyPr>
          <a:lstStyle/>
          <a:p>
            <a:pPr lvl="1">
              <a:lnSpc>
                <a:spcPct val="200000"/>
              </a:lnSpc>
            </a:pPr>
            <a:r>
              <a:rPr lang="zh-CN" altLang="en-US" b="1" dirty="0">
                <a:solidFill>
                  <a:srgbClr val="FF0000"/>
                </a:solidFill>
                <a:latin typeface="微软雅黑" pitchFamily="34" charset="-122"/>
                <a:ea typeface="微软雅黑" pitchFamily="34" charset="-122"/>
              </a:rPr>
              <a:t>√</a:t>
            </a:r>
            <a:endParaRPr lang="en-US" altLang="zh-CN" b="1" dirty="0">
              <a:solidFill>
                <a:srgbClr val="FF0000"/>
              </a:solidFill>
              <a:latin typeface="微软雅黑" pitchFamily="34" charset="-122"/>
              <a:ea typeface="微软雅黑" pitchFamily="34" charset="-122"/>
            </a:endParaRPr>
          </a:p>
        </p:txBody>
      </p:sp>
      <p:sp>
        <p:nvSpPr>
          <p:cNvPr id="14" name="矩形 13"/>
          <p:cNvSpPr/>
          <p:nvPr/>
        </p:nvSpPr>
        <p:spPr>
          <a:xfrm>
            <a:off x="7675509" y="2978588"/>
            <a:ext cx="808235" cy="562783"/>
          </a:xfrm>
          <a:prstGeom prst="rect">
            <a:avLst/>
          </a:prstGeom>
        </p:spPr>
        <p:txBody>
          <a:bodyPr wrap="none">
            <a:spAutoFit/>
          </a:bodyPr>
          <a:lstStyle/>
          <a:p>
            <a:pPr lvl="1">
              <a:lnSpc>
                <a:spcPct val="200000"/>
              </a:lnSpc>
            </a:pPr>
            <a:r>
              <a:rPr lang="zh-CN" altLang="en-US" b="1" dirty="0">
                <a:solidFill>
                  <a:srgbClr val="FF0000"/>
                </a:solidFill>
                <a:latin typeface="微软雅黑" pitchFamily="34" charset="-122"/>
                <a:ea typeface="微软雅黑" pitchFamily="34" charset="-122"/>
              </a:rPr>
              <a:t>√</a:t>
            </a:r>
            <a:endParaRPr lang="en-US" altLang="zh-CN" b="1" dirty="0">
              <a:solidFill>
                <a:srgbClr val="FF0000"/>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A1825CE2-A42D-2C40-8F01-041ADB6BB5A6}"/>
              </a:ext>
            </a:extLst>
          </p:cNvPr>
          <p:cNvPicPr>
            <a:picLocks noChangeAspect="1"/>
          </p:cNvPicPr>
          <p:nvPr/>
        </p:nvPicPr>
        <p:blipFill>
          <a:blip r:embed="rId4"/>
          <a:stretch>
            <a:fillRect/>
          </a:stretch>
        </p:blipFill>
        <p:spPr>
          <a:xfrm>
            <a:off x="8271630" y="1883647"/>
            <a:ext cx="3429000" cy="3403600"/>
          </a:xfrm>
          <a:prstGeom prst="rect">
            <a:avLst/>
          </a:prstGeom>
        </p:spPr>
      </p:pic>
      <p:sp>
        <p:nvSpPr>
          <p:cNvPr id="16" name="文本框 15">
            <a:extLst>
              <a:ext uri="{FF2B5EF4-FFF2-40B4-BE49-F238E27FC236}">
                <a16:creationId xmlns:a16="http://schemas.microsoft.com/office/drawing/2014/main" id="{7D99F547-1F34-4747-BC24-72FD349447C1}"/>
              </a:ext>
            </a:extLst>
          </p:cNvPr>
          <p:cNvSpPr txBox="1"/>
          <p:nvPr/>
        </p:nvSpPr>
        <p:spPr>
          <a:xfrm>
            <a:off x="8391308" y="5402944"/>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Point-wise</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Space</a:t>
            </a:r>
          </a:p>
        </p:txBody>
      </p:sp>
      <p:graphicFrame>
        <p:nvGraphicFramePr>
          <p:cNvPr id="6" name="对象 5">
            <a:extLst>
              <a:ext uri="{FF2B5EF4-FFF2-40B4-BE49-F238E27FC236}">
                <a16:creationId xmlns:a16="http://schemas.microsoft.com/office/drawing/2014/main" id="{59105F26-3A2A-AC4C-905F-D0A90D7E5F05}"/>
              </a:ext>
            </a:extLst>
          </p:cNvPr>
          <p:cNvGraphicFramePr>
            <a:graphicFrameLocks noChangeAspect="1"/>
          </p:cNvGraphicFramePr>
          <p:nvPr/>
        </p:nvGraphicFramePr>
        <p:xfrm>
          <a:off x="5422900" y="3060700"/>
          <a:ext cx="812800" cy="203200"/>
        </p:xfrm>
        <a:graphic>
          <a:graphicData uri="http://schemas.openxmlformats.org/presentationml/2006/ole">
            <mc:AlternateContent xmlns:mc="http://schemas.openxmlformats.org/markup-compatibility/2006">
              <mc:Choice xmlns:v="urn:schemas-microsoft-com:vml" Requires="v">
                <p:oleObj spid="_x0000_s1064" r:id="rId5" imgW="0" imgH="0" progId="Equation.DSMT4">
                  <p:embed/>
                </p:oleObj>
              </mc:Choice>
              <mc:Fallback>
                <p:oleObj r:id="rId5" imgW="0" imgH="0" progId="Equation.DSMT4">
                  <p:embed/>
                  <p:pic>
                    <p:nvPicPr>
                      <p:cNvPr id="0" name=""/>
                      <p:cNvPicPr/>
                      <p:nvPr/>
                    </p:nvPicPr>
                    <p:blipFill/>
                    <p:spPr>
                      <a:xfrm>
                        <a:off x="5422900" y="3060700"/>
                        <a:ext cx="812800" cy="2032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C531F245-CC9B-C44C-AA5C-4F7C42516CE3}"/>
              </a:ext>
            </a:extLst>
          </p:cNvPr>
          <p:cNvPicPr>
            <a:picLocks noChangeAspect="1"/>
          </p:cNvPicPr>
          <p:nvPr/>
        </p:nvPicPr>
        <p:blipFill>
          <a:blip r:embed="rId6"/>
          <a:stretch>
            <a:fillRect/>
          </a:stretch>
        </p:blipFill>
        <p:spPr>
          <a:xfrm>
            <a:off x="5736405" y="3333866"/>
            <a:ext cx="812800" cy="251581"/>
          </a:xfrm>
          <a:prstGeom prst="rect">
            <a:avLst/>
          </a:prstGeom>
        </p:spPr>
      </p:pic>
      <p:pic>
        <p:nvPicPr>
          <p:cNvPr id="10" name="图片 9">
            <a:extLst>
              <a:ext uri="{FF2B5EF4-FFF2-40B4-BE49-F238E27FC236}">
                <a16:creationId xmlns:a16="http://schemas.microsoft.com/office/drawing/2014/main" id="{3C22ECF6-D242-FF4C-A572-1ED071E4FDBA}"/>
              </a:ext>
            </a:extLst>
          </p:cNvPr>
          <p:cNvPicPr>
            <a:picLocks noChangeAspect="1"/>
          </p:cNvPicPr>
          <p:nvPr/>
        </p:nvPicPr>
        <p:blipFill>
          <a:blip r:embed="rId7"/>
          <a:stretch>
            <a:fillRect/>
          </a:stretch>
        </p:blipFill>
        <p:spPr>
          <a:xfrm>
            <a:off x="2096744" y="4381500"/>
            <a:ext cx="914400" cy="304800"/>
          </a:xfrm>
          <a:prstGeom prst="rect">
            <a:avLst/>
          </a:prstGeom>
        </p:spPr>
      </p:pic>
      <p:pic>
        <p:nvPicPr>
          <p:cNvPr id="13" name="图片 12">
            <a:extLst>
              <a:ext uri="{FF2B5EF4-FFF2-40B4-BE49-F238E27FC236}">
                <a16:creationId xmlns:a16="http://schemas.microsoft.com/office/drawing/2014/main" id="{12D39171-3026-2841-8CFF-B7B3A45C33B8}"/>
              </a:ext>
            </a:extLst>
          </p:cNvPr>
          <p:cNvPicPr>
            <a:picLocks noChangeAspect="1"/>
          </p:cNvPicPr>
          <p:nvPr/>
        </p:nvPicPr>
        <p:blipFill>
          <a:blip r:embed="rId8"/>
          <a:stretch>
            <a:fillRect/>
          </a:stretch>
        </p:blipFill>
        <p:spPr>
          <a:xfrm>
            <a:off x="2247067" y="5722645"/>
            <a:ext cx="571498" cy="304799"/>
          </a:xfrm>
          <a:prstGeom prst="rect">
            <a:avLst/>
          </a:prstGeom>
        </p:spPr>
      </p:pic>
    </p:spTree>
    <p:extLst>
      <p:ext uri="{BB962C8B-B14F-4D97-AF65-F5344CB8AC3E}">
        <p14:creationId xmlns:p14="http://schemas.microsoft.com/office/powerpoint/2010/main" val="53286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3651" y="310334"/>
            <a:ext cx="4079956"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表示空间</a:t>
            </a:r>
            <a:r>
              <a:rPr lang="en-US" altLang="zh-CN" dirty="0">
                <a:solidFill>
                  <a:schemeClr val="bg1"/>
                </a:solidFill>
                <a:latin typeface="微软雅黑" pitchFamily="34" charset="-122"/>
                <a:ea typeface="微软雅黑" pitchFamily="34" charset="-122"/>
              </a:rPr>
              <a:t>——Complex</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Vector</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Space</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079500"/>
            <a:ext cx="8102898" cy="4725071"/>
            <a:chOff x="4361263" y="1120961"/>
            <a:chExt cx="8515648" cy="5899632"/>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120961"/>
              <a:ext cx="272237" cy="495577"/>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177327"/>
              <a:ext cx="2875795" cy="345091"/>
            </a:xfrm>
            <a:prstGeom prst="rect">
              <a:avLst/>
            </a:prstGeom>
            <a:noFill/>
          </p:spPr>
          <p:txBody>
            <a:bodyPr wrap="none" lIns="91438" tIns="45719" rIns="91438" bIns="45719" rtlCol="0">
              <a:spAutoFit/>
            </a:bodyPr>
            <a:lstStyle/>
            <a:p>
              <a:pPr>
                <a:lnSpc>
                  <a:spcPct val="130000"/>
                </a:lnSpc>
              </a:pPr>
              <a:r>
                <a:rPr lang="en-US" altLang="zh-CN" sz="1400" dirty="0">
                  <a:solidFill>
                    <a:schemeClr val="tx2"/>
                  </a:solidFill>
                  <a:latin typeface="微软雅黑" pitchFamily="34" charset="-122"/>
                  <a:ea typeface="微软雅黑" pitchFamily="34" charset="-122"/>
                </a:rPr>
                <a:t>Complex</a:t>
              </a:r>
              <a:r>
                <a:rPr lang="zh-CN" altLang="en-US" sz="1400" dirty="0">
                  <a:solidFill>
                    <a:schemeClr val="tx2"/>
                  </a:solidFill>
                  <a:latin typeface="微软雅黑" pitchFamily="34" charset="-122"/>
                  <a:ea typeface="微软雅黑" pitchFamily="34" charset="-122"/>
                </a:rPr>
                <a:t> </a:t>
              </a:r>
              <a:r>
                <a:rPr lang="en-US" altLang="zh-CN" sz="1400" dirty="0">
                  <a:solidFill>
                    <a:schemeClr val="tx2"/>
                  </a:solidFill>
                  <a:latin typeface="微软雅黑" pitchFamily="34" charset="-122"/>
                  <a:ea typeface="微软雅黑" pitchFamily="34" charset="-122"/>
                </a:rPr>
                <a:t>Vector</a:t>
              </a:r>
              <a:r>
                <a:rPr lang="zh-CN" altLang="en-US" sz="1400" dirty="0">
                  <a:solidFill>
                    <a:schemeClr val="tx2"/>
                  </a:solidFill>
                  <a:latin typeface="微软雅黑" pitchFamily="34" charset="-122"/>
                  <a:ea typeface="微软雅黑" pitchFamily="34" charset="-122"/>
                </a:rPr>
                <a:t> </a:t>
              </a:r>
              <a:r>
                <a:rPr lang="en-US" altLang="zh-CN" sz="1400" dirty="0">
                  <a:solidFill>
                    <a:schemeClr val="tx2"/>
                  </a:solidFill>
                  <a:latin typeface="微软雅黑" pitchFamily="34" charset="-122"/>
                  <a:ea typeface="微软雅黑" pitchFamily="34" charset="-122"/>
                </a:rPr>
                <a:t>Space</a:t>
              </a:r>
              <a:endParaRPr lang="zh-CN" altLang="en-US" sz="1400" dirty="0">
                <a:solidFill>
                  <a:schemeClr val="tx2"/>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5324250"/>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dirty="0">
                  <a:solidFill>
                    <a:schemeClr val="tx1"/>
                  </a:solidFill>
                  <a:latin typeface="Microsoft YaHei" panose="020B0503020204020204" pitchFamily="34" charset="-122"/>
                  <a:ea typeface="Microsoft YaHei" panose="020B0503020204020204" pitchFamily="34" charset="-122"/>
                </a:rPr>
                <a:t>首先定义下知识图谱中的</a:t>
              </a:r>
              <a:r>
                <a:rPr lang="zh-CN" altLang="en-US" sz="1500" b="1" dirty="0">
                  <a:solidFill>
                    <a:schemeClr val="tx1"/>
                  </a:solidFill>
                  <a:latin typeface="Microsoft YaHei" panose="020B0503020204020204" pitchFamily="34" charset="-122"/>
                  <a:ea typeface="Microsoft YaHei" panose="020B0503020204020204" pitchFamily="34" charset="-122"/>
                </a:rPr>
                <a:t>关系类型</a:t>
              </a:r>
              <a:r>
                <a:rPr lang="zh-CN" altLang="en-US" sz="1500" dirty="0">
                  <a:solidFill>
                    <a:schemeClr val="tx1"/>
                  </a:solidFill>
                  <a:latin typeface="Microsoft YaHei" panose="020B0503020204020204" pitchFamily="34" charset="-122"/>
                  <a:ea typeface="Microsoft YaHei" panose="020B0503020204020204" pitchFamily="34" charset="-122"/>
                </a:rPr>
                <a:t>：</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a)</a:t>
              </a:r>
              <a:r>
                <a:rPr lang="zh-CN" altLang="en-US" sz="1500" dirty="0">
                  <a:solidFill>
                    <a:schemeClr val="tx1"/>
                  </a:solidFill>
                  <a:latin typeface="Microsoft YaHei" panose="020B0503020204020204" pitchFamily="34" charset="-122"/>
                  <a:ea typeface="Microsoft YaHei" panose="020B0503020204020204" pitchFamily="34" charset="-122"/>
                </a:rPr>
                <a:t> 自反性：</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b)</a:t>
              </a:r>
              <a:r>
                <a:rPr lang="zh-CN" altLang="en-US" sz="1500" dirty="0">
                  <a:solidFill>
                    <a:schemeClr val="tx1"/>
                  </a:solidFill>
                  <a:latin typeface="Microsoft YaHei" panose="020B0503020204020204" pitchFamily="34" charset="-122"/>
                  <a:ea typeface="Microsoft YaHei" panose="020B0503020204020204" pitchFamily="34" charset="-122"/>
                </a:rPr>
                <a:t> 对称性：</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c)</a:t>
              </a:r>
              <a:r>
                <a:rPr lang="zh-CN" altLang="en-US" sz="1500" dirty="0">
                  <a:solidFill>
                    <a:schemeClr val="tx1"/>
                  </a:solidFill>
                  <a:latin typeface="Microsoft YaHei" panose="020B0503020204020204" pitchFamily="34" charset="-122"/>
                  <a:ea typeface="Microsoft YaHei" panose="020B0503020204020204" pitchFamily="34" charset="-122"/>
                </a:rPr>
                <a:t> 反对称性：</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d)</a:t>
              </a:r>
              <a:r>
                <a:rPr lang="zh-CN" altLang="en-US" sz="1500" dirty="0">
                  <a:solidFill>
                    <a:schemeClr val="tx1"/>
                  </a:solidFill>
                  <a:latin typeface="Microsoft YaHei" panose="020B0503020204020204" pitchFamily="34" charset="-122"/>
                  <a:ea typeface="Microsoft YaHei" panose="020B0503020204020204" pitchFamily="34" charset="-122"/>
                </a:rPr>
                <a:t> 传递性：</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Ø"/>
              </a:pPr>
              <a:r>
                <a:rPr lang="en-US" altLang="zh-CN" sz="1500" dirty="0">
                  <a:solidFill>
                    <a:schemeClr val="tx1"/>
                  </a:solidFill>
                  <a:latin typeface="Microsoft YaHei" panose="020B0503020204020204" pitchFamily="34" charset="-122"/>
                  <a:ea typeface="Microsoft YaHei" panose="020B0503020204020204" pitchFamily="34" charset="-122"/>
                </a:rPr>
                <a:t>Trans</a:t>
              </a:r>
              <a:r>
                <a:rPr lang="zh-CN" altLang="en-US" sz="1500" dirty="0">
                  <a:solidFill>
                    <a:schemeClr val="tx1"/>
                  </a:solidFill>
                  <a:latin typeface="Microsoft YaHei" panose="020B0503020204020204" pitchFamily="34" charset="-122"/>
                  <a:ea typeface="Microsoft YaHei" panose="020B0503020204020204" pitchFamily="34" charset="-122"/>
                </a:rPr>
                <a:t>系列模型的局限性：</a:t>
              </a:r>
              <a:r>
                <a:rPr lang="zh-CN" altLang="en-US" sz="1500" b="1" dirty="0">
                  <a:solidFill>
                    <a:srgbClr val="FF0000"/>
                  </a:solidFill>
                  <a:latin typeface="Microsoft YaHei" panose="020B0503020204020204" pitchFamily="34" charset="-122"/>
                  <a:ea typeface="Microsoft YaHei" panose="020B0503020204020204" pitchFamily="34" charset="-122"/>
                </a:rPr>
                <a:t>无法处理对称关系</a:t>
              </a:r>
              <a:endParaRPr lang="en-US" altLang="zh-CN" sz="1500" b="1" dirty="0">
                <a:solidFill>
                  <a:srgbClr val="FF0000"/>
                </a:solidFill>
                <a:latin typeface="Microsoft YaHei" panose="020B0503020204020204" pitchFamily="34" charset="-122"/>
                <a:ea typeface="Microsoft YaHei" panose="020B0503020204020204" pitchFamily="34" charset="-122"/>
              </a:endParaRPr>
            </a:p>
            <a:p>
              <a:pPr indent="-637200">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637200">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dirty="0">
                  <a:solidFill>
                    <a:schemeClr val="tx1"/>
                  </a:solidFill>
                  <a:latin typeface="Microsoft YaHei" panose="020B0503020204020204" pitchFamily="34" charset="-122"/>
                  <a:ea typeface="Microsoft YaHei" panose="020B0503020204020204" pitchFamily="34" charset="-122"/>
                </a:rPr>
                <a:t>为了能够处理知识图谱中的对称关系，一类模型的实体和关系不使用实值空间，而是用复数空间来表示，其中                    。以头实体为例，</a:t>
              </a:r>
              <a:r>
                <a:rPr lang="en-US" altLang="zh-CN" sz="1500" dirty="0">
                  <a:solidFill>
                    <a:schemeClr val="tx1"/>
                  </a:solidFill>
                  <a:latin typeface="Microsoft YaHei" panose="020B0503020204020204" pitchFamily="34" charset="-122"/>
                  <a:ea typeface="Microsoft YaHei" panose="020B0503020204020204" pitchFamily="34" charset="-122"/>
                </a:rPr>
                <a:t>h</a:t>
              </a:r>
              <a:r>
                <a:rPr lang="zh-CN" altLang="en-US" sz="1500" dirty="0">
                  <a:solidFill>
                    <a:schemeClr val="tx1"/>
                  </a:solidFill>
                  <a:latin typeface="Microsoft YaHei" panose="020B0503020204020204" pitchFamily="34" charset="-122"/>
                  <a:ea typeface="Microsoft YaHei" panose="020B0503020204020204" pitchFamily="34" charset="-122"/>
                </a:rPr>
                <a:t>有一个实部</a:t>
              </a:r>
              <a:r>
                <a:rPr lang="en-US" altLang="zh-CN" sz="1500" dirty="0">
                  <a:solidFill>
                    <a:schemeClr val="tx1"/>
                  </a:solidFill>
                  <a:latin typeface="Microsoft YaHei" panose="020B0503020204020204" pitchFamily="34" charset="-122"/>
                  <a:ea typeface="Microsoft YaHei" panose="020B0503020204020204" pitchFamily="34" charset="-122"/>
                </a:rPr>
                <a:t>Re(h)</a:t>
              </a:r>
              <a:r>
                <a:rPr lang="zh-CN" altLang="en-US" sz="1500" dirty="0">
                  <a:solidFill>
                    <a:schemeClr val="tx1"/>
                  </a:solidFill>
                  <a:latin typeface="Microsoft YaHei" panose="020B0503020204020204" pitchFamily="34" charset="-122"/>
                  <a:ea typeface="Microsoft YaHei" panose="020B0503020204020204" pitchFamily="34" charset="-122"/>
                </a:rPr>
                <a:t>和一个虚部</a:t>
              </a:r>
              <a:r>
                <a:rPr lang="en-US" altLang="zh-CN" sz="1500" dirty="0" err="1">
                  <a:solidFill>
                    <a:schemeClr val="tx1"/>
                  </a:solidFill>
                  <a:latin typeface="Microsoft YaHei" panose="020B0503020204020204" pitchFamily="34" charset="-122"/>
                  <a:ea typeface="Microsoft YaHei" panose="020B0503020204020204" pitchFamily="34" charset="-122"/>
                </a:rPr>
                <a:t>Im</a:t>
              </a:r>
              <a:r>
                <a:rPr lang="en-US" altLang="zh-CN" sz="1500" dirty="0">
                  <a:solidFill>
                    <a:schemeClr val="tx1"/>
                  </a:solidFill>
                  <a:latin typeface="Microsoft YaHei" panose="020B0503020204020204" pitchFamily="34" charset="-122"/>
                  <a:ea typeface="Microsoft YaHei" panose="020B0503020204020204" pitchFamily="34" charset="-122"/>
                </a:rPr>
                <a:t>(h)</a:t>
              </a:r>
              <a:r>
                <a:rPr lang="zh-CN" altLang="en-US" sz="1500" dirty="0">
                  <a:solidFill>
                    <a:schemeClr val="tx1"/>
                  </a:solidFill>
                  <a:latin typeface="Microsoft YaHei" panose="020B0503020204020204" pitchFamily="34" charset="-122"/>
                  <a:ea typeface="Microsoft YaHei" panose="020B0503020204020204" pitchFamily="34" charset="-122"/>
                </a:rPr>
                <a:t>，即</a:t>
              </a:r>
              <a:r>
                <a:rPr lang="en-US" altLang="zh-CN" sz="1500" dirty="0">
                  <a:solidFill>
                    <a:schemeClr val="tx1"/>
                  </a:solidFill>
                  <a:latin typeface="Microsoft YaHei" panose="020B0503020204020204" pitchFamily="34" charset="-122"/>
                  <a:ea typeface="Microsoft YaHei" panose="020B0503020204020204" pitchFamily="34" charset="-122"/>
                </a:rPr>
                <a:t>h=Re(h)+</a:t>
              </a:r>
              <a:r>
                <a:rPr lang="en-US" altLang="zh-CN" sz="1500" dirty="0" err="1">
                  <a:solidFill>
                    <a:schemeClr val="tx1"/>
                  </a:solidFill>
                  <a:latin typeface="Microsoft YaHei" panose="020B0503020204020204" pitchFamily="34" charset="-122"/>
                  <a:ea typeface="Microsoft YaHei" panose="020B0503020204020204" pitchFamily="34" charset="-122"/>
                </a:rPr>
                <a:t>i</a:t>
              </a:r>
              <a:r>
                <a:rPr lang="en-US" altLang="zh-CN" sz="1500" dirty="0">
                  <a:solidFill>
                    <a:schemeClr val="tx1"/>
                  </a:solidFill>
                  <a:latin typeface="Microsoft YaHei" panose="020B0503020204020204" pitchFamily="34" charset="-122"/>
                  <a:ea typeface="Microsoft YaHei" panose="020B0503020204020204" pitchFamily="34" charset="-122"/>
                </a:rPr>
                <a:t> </a:t>
              </a:r>
              <a:r>
                <a:rPr lang="en-US" altLang="zh-CN" sz="1500" dirty="0" err="1">
                  <a:solidFill>
                    <a:schemeClr val="tx1"/>
                  </a:solidFill>
                  <a:latin typeface="Microsoft YaHei" panose="020B0503020204020204" pitchFamily="34" charset="-122"/>
                  <a:ea typeface="Microsoft YaHei" panose="020B0503020204020204" pitchFamily="34" charset="-122"/>
                </a:rPr>
                <a:t>Im</a:t>
              </a:r>
              <a:r>
                <a:rPr lang="en-US" altLang="zh-CN" sz="1500" dirty="0">
                  <a:solidFill>
                    <a:schemeClr val="tx1"/>
                  </a:solidFill>
                  <a:latin typeface="Microsoft YaHei" panose="020B0503020204020204" pitchFamily="34" charset="-122"/>
                  <a:ea typeface="Microsoft YaHei" panose="020B0503020204020204" pitchFamily="34" charset="-122"/>
                </a:rPr>
                <a:t>(h)</a:t>
              </a:r>
              <a:r>
                <a:rPr lang="zh-CN" altLang="en-US" sz="1500" dirty="0">
                  <a:solidFill>
                    <a:schemeClr val="tx1"/>
                  </a:solidFill>
                  <a:latin typeface="Microsoft YaHei" panose="020B0503020204020204" pitchFamily="34" charset="-122"/>
                  <a:ea typeface="Microsoft YaHei" panose="020B0503020204020204" pitchFamily="34" charset="-122"/>
                </a:rPr>
                <a:t>。</a:t>
              </a:r>
              <a:endParaRPr lang="en-US" altLang="zh-CN" sz="1500" dirty="0">
                <a:solidFill>
                  <a:schemeClr val="tx1"/>
                </a:solidFill>
                <a:latin typeface="Microsoft YaHei" panose="020B0503020204020204" pitchFamily="34" charset="-122"/>
                <a:ea typeface="Microsoft YaHei" panose="020B0503020204020204" pitchFamily="34" charset="-122"/>
              </a:endParaRPr>
            </a:p>
          </p:txBody>
        </p:sp>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E46A84FA-DAD0-8242-93AF-A902C3B5EA1A}"/>
              </a:ext>
            </a:extLst>
          </p:cNvPr>
          <p:cNvPicPr>
            <a:picLocks noChangeAspect="1"/>
          </p:cNvPicPr>
          <p:nvPr/>
        </p:nvPicPr>
        <p:blipFill>
          <a:blip r:embed="rId3"/>
          <a:stretch>
            <a:fillRect/>
          </a:stretch>
        </p:blipFill>
        <p:spPr>
          <a:xfrm>
            <a:off x="2875503" y="2002067"/>
            <a:ext cx="2921782" cy="242419"/>
          </a:xfrm>
          <a:prstGeom prst="rect">
            <a:avLst/>
          </a:prstGeom>
        </p:spPr>
      </p:pic>
      <p:pic>
        <p:nvPicPr>
          <p:cNvPr id="8" name="图片 7">
            <a:extLst>
              <a:ext uri="{FF2B5EF4-FFF2-40B4-BE49-F238E27FC236}">
                <a16:creationId xmlns:a16="http://schemas.microsoft.com/office/drawing/2014/main" id="{E190CC23-8EE0-FC41-8C80-668917937709}"/>
              </a:ext>
            </a:extLst>
          </p:cNvPr>
          <p:cNvPicPr>
            <a:picLocks noChangeAspect="1"/>
          </p:cNvPicPr>
          <p:nvPr/>
        </p:nvPicPr>
        <p:blipFill>
          <a:blip r:embed="rId4"/>
          <a:stretch>
            <a:fillRect/>
          </a:stretch>
        </p:blipFill>
        <p:spPr>
          <a:xfrm>
            <a:off x="2701608" y="2342949"/>
            <a:ext cx="6047345" cy="242418"/>
          </a:xfrm>
          <a:prstGeom prst="rect">
            <a:avLst/>
          </a:prstGeom>
        </p:spPr>
      </p:pic>
      <p:pic>
        <p:nvPicPr>
          <p:cNvPr id="9" name="图片 8">
            <a:extLst>
              <a:ext uri="{FF2B5EF4-FFF2-40B4-BE49-F238E27FC236}">
                <a16:creationId xmlns:a16="http://schemas.microsoft.com/office/drawing/2014/main" id="{B0497F77-0968-0A47-9575-36BF137E8245}"/>
              </a:ext>
            </a:extLst>
          </p:cNvPr>
          <p:cNvPicPr>
            <a:picLocks noChangeAspect="1"/>
          </p:cNvPicPr>
          <p:nvPr/>
        </p:nvPicPr>
        <p:blipFill>
          <a:blip r:embed="rId5"/>
          <a:stretch>
            <a:fillRect/>
          </a:stretch>
        </p:blipFill>
        <p:spPr>
          <a:xfrm>
            <a:off x="2875503" y="2683830"/>
            <a:ext cx="3505200" cy="237097"/>
          </a:xfrm>
          <a:prstGeom prst="rect">
            <a:avLst/>
          </a:prstGeom>
        </p:spPr>
      </p:pic>
      <p:pic>
        <p:nvPicPr>
          <p:cNvPr id="10" name="图片 9">
            <a:extLst>
              <a:ext uri="{FF2B5EF4-FFF2-40B4-BE49-F238E27FC236}">
                <a16:creationId xmlns:a16="http://schemas.microsoft.com/office/drawing/2014/main" id="{7792D86C-FC5D-E742-A94E-95CFF4A1DA10}"/>
              </a:ext>
            </a:extLst>
          </p:cNvPr>
          <p:cNvPicPr>
            <a:picLocks noChangeAspect="1"/>
          </p:cNvPicPr>
          <p:nvPr/>
        </p:nvPicPr>
        <p:blipFill>
          <a:blip r:embed="rId6"/>
          <a:stretch>
            <a:fillRect/>
          </a:stretch>
        </p:blipFill>
        <p:spPr>
          <a:xfrm>
            <a:off x="2701608" y="3019390"/>
            <a:ext cx="5888680" cy="245618"/>
          </a:xfrm>
          <a:prstGeom prst="rect">
            <a:avLst/>
          </a:prstGeom>
        </p:spPr>
      </p:pic>
      <p:pic>
        <p:nvPicPr>
          <p:cNvPr id="11" name="图片 10">
            <a:extLst>
              <a:ext uri="{FF2B5EF4-FFF2-40B4-BE49-F238E27FC236}">
                <a16:creationId xmlns:a16="http://schemas.microsoft.com/office/drawing/2014/main" id="{7FA3C565-AD2A-8A40-8E84-5143B20CC100}"/>
              </a:ext>
            </a:extLst>
          </p:cNvPr>
          <p:cNvPicPr>
            <a:picLocks noChangeAspect="1"/>
          </p:cNvPicPr>
          <p:nvPr/>
        </p:nvPicPr>
        <p:blipFill>
          <a:blip r:embed="rId7"/>
          <a:stretch>
            <a:fillRect/>
          </a:stretch>
        </p:blipFill>
        <p:spPr>
          <a:xfrm>
            <a:off x="9045317" y="2267536"/>
            <a:ext cx="2761189" cy="2795138"/>
          </a:xfrm>
          <a:prstGeom prst="rect">
            <a:avLst/>
          </a:prstGeom>
        </p:spPr>
      </p:pic>
      <p:pic>
        <p:nvPicPr>
          <p:cNvPr id="12" name="图片 11">
            <a:extLst>
              <a:ext uri="{FF2B5EF4-FFF2-40B4-BE49-F238E27FC236}">
                <a16:creationId xmlns:a16="http://schemas.microsoft.com/office/drawing/2014/main" id="{E6AA9577-3E6D-E640-8D03-EF9AC9246471}"/>
              </a:ext>
            </a:extLst>
          </p:cNvPr>
          <p:cNvPicPr>
            <a:picLocks noChangeAspect="1"/>
          </p:cNvPicPr>
          <p:nvPr/>
        </p:nvPicPr>
        <p:blipFill>
          <a:blip r:embed="rId8"/>
          <a:stretch>
            <a:fillRect/>
          </a:stretch>
        </p:blipFill>
        <p:spPr>
          <a:xfrm>
            <a:off x="2234153" y="4125675"/>
            <a:ext cx="4787900" cy="355600"/>
          </a:xfrm>
          <a:prstGeom prst="rect">
            <a:avLst/>
          </a:prstGeom>
        </p:spPr>
      </p:pic>
      <p:pic>
        <p:nvPicPr>
          <p:cNvPr id="15" name="图片 14">
            <a:extLst>
              <a:ext uri="{FF2B5EF4-FFF2-40B4-BE49-F238E27FC236}">
                <a16:creationId xmlns:a16="http://schemas.microsoft.com/office/drawing/2014/main" id="{BE2BA7B7-F0C9-B747-BBDD-C400EC1915DE}"/>
              </a:ext>
            </a:extLst>
          </p:cNvPr>
          <p:cNvPicPr>
            <a:picLocks noChangeAspect="1"/>
          </p:cNvPicPr>
          <p:nvPr/>
        </p:nvPicPr>
        <p:blipFill>
          <a:blip r:embed="rId9"/>
          <a:stretch>
            <a:fillRect/>
          </a:stretch>
        </p:blipFill>
        <p:spPr>
          <a:xfrm>
            <a:off x="3473651" y="5059045"/>
            <a:ext cx="1038613" cy="366569"/>
          </a:xfrm>
          <a:prstGeom prst="rect">
            <a:avLst/>
          </a:prstGeom>
        </p:spPr>
      </p:pic>
      <p:sp>
        <p:nvSpPr>
          <p:cNvPr id="29" name="文本框 28">
            <a:extLst>
              <a:ext uri="{FF2B5EF4-FFF2-40B4-BE49-F238E27FC236}">
                <a16:creationId xmlns:a16="http://schemas.microsoft.com/office/drawing/2014/main" id="{909F9F27-037A-0B46-AB04-0A8F04830BEF}"/>
              </a:ext>
            </a:extLst>
          </p:cNvPr>
          <p:cNvSpPr txBox="1"/>
          <p:nvPr/>
        </p:nvSpPr>
        <p:spPr>
          <a:xfrm>
            <a:off x="8771733" y="5317671"/>
            <a:ext cx="3308355" cy="419282"/>
          </a:xfrm>
          <a:prstGeom prst="rect">
            <a:avLst/>
          </a:prstGeom>
          <a:noFill/>
        </p:spPr>
        <p:txBody>
          <a:bodyPr wrap="square" rtlCol="0">
            <a:spAutoFit/>
          </a:bodyPr>
          <a:lstStyle/>
          <a:p>
            <a:pPr algn="ctr">
              <a:lnSpc>
                <a:spcPct val="125000"/>
              </a:lnSpc>
            </a:pPr>
            <a:r>
              <a:rPr lang="en-US" altLang="zh-CN" dirty="0">
                <a:latin typeface="Songti SC" panose="02010600040101010101" pitchFamily="2" charset="-122"/>
                <a:ea typeface="Songti SC" panose="02010600040101010101" pitchFamily="2" charset="-122"/>
              </a:rPr>
              <a:t>Complex</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Vector</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Space</a:t>
            </a:r>
          </a:p>
        </p:txBody>
      </p:sp>
    </p:spTree>
    <p:extLst>
      <p:ext uri="{BB962C8B-B14F-4D97-AF65-F5344CB8AC3E}">
        <p14:creationId xmlns:p14="http://schemas.microsoft.com/office/powerpoint/2010/main" val="80722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473651" y="310334"/>
            <a:ext cx="4079956"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表示空间</a:t>
            </a:r>
            <a:r>
              <a:rPr lang="en-US" altLang="zh-CN" dirty="0">
                <a:solidFill>
                  <a:schemeClr val="bg1"/>
                </a:solidFill>
                <a:latin typeface="微软雅黑" pitchFamily="34" charset="-122"/>
                <a:ea typeface="微软雅黑" pitchFamily="34" charset="-122"/>
              </a:rPr>
              <a:t>——Complex</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Vector</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Space</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2" y="1079501"/>
            <a:ext cx="10532366" cy="2916374"/>
            <a:chOff x="4361263" y="1120961"/>
            <a:chExt cx="8515648" cy="3729227"/>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3" y="1120961"/>
              <a:ext cx="272237" cy="495577"/>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1177327"/>
              <a:ext cx="6643045" cy="430875"/>
            </a:xfrm>
            <a:prstGeom prst="rect">
              <a:avLst/>
            </a:prstGeom>
            <a:noFill/>
          </p:spPr>
          <p:txBody>
            <a:bodyPr wrap="none" lIns="91438" tIns="45719" rIns="91438" bIns="45719" rtlCol="0">
              <a:spAutoFit/>
            </a:bodyPr>
            <a:lstStyle/>
            <a:p>
              <a:pPr>
                <a:lnSpc>
                  <a:spcPct val="130000"/>
                </a:lnSpc>
              </a:pPr>
              <a:r>
                <a:rPr lang="en-US" altLang="zh-CN" sz="1400" dirty="0" err="1">
                  <a:solidFill>
                    <a:srgbClr val="1A37CB"/>
                  </a:solidFill>
                  <a:latin typeface="微软雅黑" pitchFamily="34" charset="-122"/>
                  <a:ea typeface="微软雅黑" pitchFamily="34" charset="-122"/>
                </a:rPr>
                <a:t>RotatE</a:t>
              </a:r>
              <a:r>
                <a:rPr lang="zh-CN" altLang="en-US" sz="1400" dirty="0">
                  <a:solidFill>
                    <a:srgbClr val="1A37CB"/>
                  </a:solidFill>
                  <a:latin typeface="微软雅黑" pitchFamily="34" charset="-122"/>
                  <a:ea typeface="微软雅黑" pitchFamily="34" charset="-122"/>
                </a:rPr>
                <a:t>：</a:t>
              </a:r>
              <a:r>
                <a:rPr lang="en-US" altLang="zh-CN" sz="1400" dirty="0">
                  <a:solidFill>
                    <a:srgbClr val="1A37CB"/>
                  </a:solidFill>
                  <a:latin typeface="微软雅黑" pitchFamily="34" charset="-122"/>
                  <a:ea typeface="微软雅黑" pitchFamily="34" charset="-122"/>
                </a:rPr>
                <a:t>Knowledge</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Graph</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Embedding</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by</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Relational</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Rotation</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in</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Complex</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Space</a:t>
              </a:r>
              <a:r>
                <a:rPr lang="zh-CN" altLang="en-US" sz="1400" dirty="0">
                  <a:solidFill>
                    <a:srgbClr val="1A37CB"/>
                  </a:solidFill>
                  <a:latin typeface="微软雅黑" pitchFamily="34" charset="-122"/>
                  <a:ea typeface="微软雅黑" pitchFamily="34" charset="-122"/>
                </a:rPr>
                <a:t>（</a:t>
              </a:r>
              <a:r>
                <a:rPr lang="en-US" altLang="zh-CN" sz="1400" dirty="0">
                  <a:solidFill>
                    <a:srgbClr val="1A37CB"/>
                  </a:solidFill>
                  <a:latin typeface="微软雅黑" pitchFamily="34" charset="-122"/>
                  <a:ea typeface="微软雅黑" pitchFamily="34" charset="-122"/>
                </a:rPr>
                <a:t>ACL</a:t>
              </a:r>
              <a:r>
                <a:rPr lang="zh-CN" altLang="en-US" sz="1400" dirty="0">
                  <a:solidFill>
                    <a:srgbClr val="1A37CB"/>
                  </a:solidFill>
                  <a:latin typeface="微软雅黑" pitchFamily="34" charset="-122"/>
                  <a:ea typeface="微软雅黑" pitchFamily="34" charset="-122"/>
                </a:rPr>
                <a:t> </a:t>
              </a:r>
              <a:r>
                <a:rPr lang="en-US" altLang="zh-CN" sz="1400" dirty="0">
                  <a:solidFill>
                    <a:srgbClr val="1A37CB"/>
                  </a:solidFill>
                  <a:latin typeface="微软雅黑" pitchFamily="34" charset="-122"/>
                  <a:ea typeface="微软雅黑" pitchFamily="34" charset="-122"/>
                </a:rPr>
                <a:t>2019</a:t>
              </a:r>
              <a:r>
                <a:rPr lang="zh-CN" altLang="en-US" sz="1400" dirty="0">
                  <a:solidFill>
                    <a:srgbClr val="1A37CB"/>
                  </a:solidFill>
                  <a:latin typeface="微软雅黑" pitchFamily="34" charset="-122"/>
                  <a:ea typeface="微软雅黑" pitchFamily="34" charset="-122"/>
                </a:rPr>
                <a:t>）</a:t>
              </a: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D7BF83D-08A4-4B4C-BE29-66974449DBF9}"/>
                    </a:ext>
                  </a:extLst>
                </p:cNvPr>
                <p:cNvSpPr/>
                <p:nvPr/>
              </p:nvSpPr>
              <p:spPr>
                <a:xfrm>
                  <a:off x="4633500" y="1696343"/>
                  <a:ext cx="8243411" cy="3153845"/>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dirty="0">
                      <a:solidFill>
                        <a:schemeClr val="tx1"/>
                      </a:solidFill>
                      <a:latin typeface="Microsoft YaHei" panose="020B0503020204020204" pitchFamily="34" charset="-122"/>
                      <a:ea typeface="Microsoft YaHei" panose="020B0503020204020204" pitchFamily="34" charset="-122"/>
                    </a:rPr>
                    <a:t>受启发于欧拉分解：                                     ，说明任何一个复数都可以看作复平面上的一个</a:t>
                  </a:r>
                  <a:r>
                    <a:rPr lang="zh-CN" altLang="en-US" sz="1500" dirty="0">
                      <a:solidFill>
                        <a:srgbClr val="1385AC"/>
                      </a:solidFill>
                      <a:latin typeface="Microsoft YaHei" panose="020B0503020204020204" pitchFamily="34" charset="-122"/>
                      <a:ea typeface="Microsoft YaHei" panose="020B0503020204020204" pitchFamily="34" charset="-122"/>
                    </a:rPr>
                    <a:t>旋转向量（</a:t>
                  </a:r>
                  <a:r>
                    <a:rPr lang="en-US" altLang="zh-CN" sz="1500" dirty="0">
                      <a:solidFill>
                        <a:srgbClr val="1385AC"/>
                      </a:solidFill>
                      <a:latin typeface="Microsoft YaHei" panose="020B0503020204020204" pitchFamily="34" charset="-122"/>
                      <a:ea typeface="Microsoft YaHei" panose="020B0503020204020204" pitchFamily="34" charset="-122"/>
                    </a:rPr>
                    <a:t>rotation)</a:t>
                  </a:r>
                  <a:r>
                    <a:rPr lang="zh-CN" altLang="en-US" sz="1500" dirty="0">
                      <a:solidFill>
                        <a:schemeClr val="tx1"/>
                      </a:solidFill>
                      <a:latin typeface="Microsoft YaHei" panose="020B0503020204020204" pitchFamily="34" charset="-122"/>
                      <a:ea typeface="Microsoft YaHei" panose="020B0503020204020204" pitchFamily="34" charset="-122"/>
                    </a:rPr>
                    <a:t>。具体的，</a:t>
                  </a:r>
                  <a:r>
                    <a:rPr lang="en-US" altLang="zh-CN" sz="1500" dirty="0" err="1">
                      <a:solidFill>
                        <a:schemeClr val="tx1"/>
                      </a:solidFill>
                      <a:latin typeface="Microsoft YaHei" panose="020B0503020204020204" pitchFamily="34" charset="-122"/>
                      <a:ea typeface="Microsoft YaHei" panose="020B0503020204020204" pitchFamily="34" charset="-122"/>
                    </a:rPr>
                    <a:t>RotatE</a:t>
                  </a:r>
                  <a:r>
                    <a:rPr lang="zh-CN" altLang="en-US" sz="1500" dirty="0">
                      <a:solidFill>
                        <a:schemeClr val="tx1"/>
                      </a:solidFill>
                      <a:latin typeface="Microsoft YaHei" panose="020B0503020204020204" pitchFamily="34" charset="-122"/>
                      <a:ea typeface="Microsoft YaHei" panose="020B0503020204020204" pitchFamily="34" charset="-122"/>
                    </a:rPr>
                    <a:t>模型将实体和关系映射到复数向量空间，并将每一个</a:t>
                  </a:r>
                  <a:r>
                    <a:rPr lang="zh-CN" altLang="en-US" sz="1500" dirty="0">
                      <a:solidFill>
                        <a:srgbClr val="1385AC"/>
                      </a:solidFill>
                      <a:latin typeface="Microsoft YaHei" panose="020B0503020204020204" pitchFamily="34" charset="-122"/>
                      <a:ea typeface="Microsoft YaHei" panose="020B0503020204020204" pitchFamily="34" charset="-122"/>
                    </a:rPr>
                    <a:t>关系定义为头实体到尾实体间的的旋转</a:t>
                  </a:r>
                  <a:r>
                    <a:rPr lang="zh-CN" altLang="en-US" sz="1500" dirty="0">
                      <a:solidFill>
                        <a:schemeClr val="tx1"/>
                      </a:solidFill>
                      <a:latin typeface="Microsoft YaHei" panose="020B0503020204020204" pitchFamily="34" charset="-122"/>
                      <a:ea typeface="Microsoft YaHei" panose="020B0503020204020204" pitchFamily="34" charset="-122"/>
                    </a:rPr>
                    <a:t>。</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dirty="0">
                      <a:solidFill>
                        <a:schemeClr val="tx1"/>
                      </a:solidFill>
                      <a:latin typeface="Microsoft YaHei" panose="020B0503020204020204" pitchFamily="34" charset="-122"/>
                      <a:ea typeface="Microsoft YaHei" panose="020B0503020204020204" pitchFamily="34" charset="-122"/>
                    </a:rPr>
                    <a:t>对于一个三元组</a:t>
                  </a:r>
                  <a14:m>
                    <m:oMath xmlns:m="http://schemas.openxmlformats.org/officeDocument/2006/math">
                      <m:r>
                        <a:rPr lang="en-US" altLang="zh-CN" sz="1500" b="0" i="1" smtClean="0">
                          <a:solidFill>
                            <a:schemeClr val="tx1"/>
                          </a:solidFill>
                          <a:latin typeface="Cambria Math" panose="02040503050406030204" pitchFamily="18" charset="0"/>
                          <a:ea typeface="Microsoft YaHei" panose="020B0503020204020204" pitchFamily="34" charset="-122"/>
                        </a:rPr>
                        <m:t>(</m:t>
                      </m:r>
                      <m:r>
                        <a:rPr lang="en-US" altLang="zh-CN" sz="1500" b="0" i="1" smtClean="0">
                          <a:solidFill>
                            <a:schemeClr val="tx1"/>
                          </a:solidFill>
                          <a:latin typeface="Cambria Math" panose="02040503050406030204" pitchFamily="18" charset="0"/>
                          <a:ea typeface="Microsoft YaHei" panose="020B0503020204020204" pitchFamily="34" charset="-122"/>
                        </a:rPr>
                        <m:t>h</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en-US" altLang="zh-CN" sz="1500" b="0" i="1" smtClean="0">
                          <a:solidFill>
                            <a:schemeClr val="tx1"/>
                          </a:solidFill>
                          <a:latin typeface="Cambria Math" panose="02040503050406030204" pitchFamily="18" charset="0"/>
                          <a:ea typeface="Microsoft YaHei" panose="020B0503020204020204" pitchFamily="34" charset="-122"/>
                        </a:rPr>
                        <m:t>𝑟</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en-US" altLang="zh-CN" sz="1500" b="0" i="1" smtClean="0">
                          <a:solidFill>
                            <a:schemeClr val="tx1"/>
                          </a:solidFill>
                          <a:latin typeface="Cambria Math" panose="02040503050406030204" pitchFamily="18" charset="0"/>
                          <a:ea typeface="Microsoft YaHei" panose="020B0503020204020204" pitchFamily="34" charset="-122"/>
                        </a:rPr>
                        <m:t>𝑡</m:t>
                      </m:r>
                      <m:r>
                        <a:rPr lang="en-US" altLang="zh-CN" sz="1500" b="0" i="1" smtClean="0">
                          <a:solidFill>
                            <a:schemeClr val="tx1"/>
                          </a:solidFill>
                          <a:latin typeface="Cambria Math" panose="02040503050406030204" pitchFamily="18" charset="0"/>
                          <a:ea typeface="Microsoft YaHei" panose="020B0503020204020204" pitchFamily="34" charset="-122"/>
                        </a:rPr>
                        <m:t>)</m:t>
                      </m:r>
                    </m:oMath>
                  </a14:m>
                  <a:r>
                    <a:rPr lang="zh-CN" altLang="en-US" sz="1500" dirty="0">
                      <a:solidFill>
                        <a:schemeClr val="accent1">
                          <a:lumMod val="75000"/>
                        </a:schemeClr>
                      </a:solidFill>
                      <a:latin typeface="Microsoft YaHei" panose="020B0503020204020204" pitchFamily="34" charset="-122"/>
                      <a:ea typeface="Microsoft YaHei" panose="020B0503020204020204" pitchFamily="34" charset="-122"/>
                    </a:rPr>
                    <a:t>，</a:t>
                  </a:r>
                  <a:r>
                    <a:rPr lang="zh-CN" altLang="en-US" sz="1500" dirty="0">
                      <a:solidFill>
                        <a:schemeClr val="tx1"/>
                      </a:solidFill>
                      <a:latin typeface="Microsoft YaHei" panose="020B0503020204020204" pitchFamily="34" charset="-122"/>
                      <a:ea typeface="Microsoft YaHei" panose="020B0503020204020204" pitchFamily="34" charset="-122"/>
                    </a:rPr>
                    <a:t>在复数空间上，根据</a:t>
                  </a:r>
                  <a:r>
                    <a:rPr lang="en-US" altLang="zh-CN" sz="1500" dirty="0" err="1">
                      <a:solidFill>
                        <a:schemeClr val="tx1"/>
                      </a:solidFill>
                      <a:latin typeface="Microsoft YaHei" panose="020B0503020204020204" pitchFamily="34" charset="-122"/>
                      <a:ea typeface="Microsoft YaHei" panose="020B0503020204020204" pitchFamily="34" charset="-122"/>
                    </a:rPr>
                    <a:t>Hadmard</a:t>
                  </a:r>
                  <a:r>
                    <a:rPr lang="zh-CN" altLang="en-US" sz="1500" dirty="0">
                      <a:solidFill>
                        <a:schemeClr val="tx1"/>
                      </a:solidFill>
                      <a:latin typeface="Microsoft YaHei" panose="020B0503020204020204" pitchFamily="34" charset="-122"/>
                      <a:ea typeface="Microsoft YaHei" panose="020B0503020204020204" pitchFamily="34" charset="-122"/>
                    </a:rPr>
                    <a:t>乘积定义：</a:t>
                  </a:r>
                  <a14:m>
                    <m:oMath xmlns:m="http://schemas.openxmlformats.org/officeDocument/2006/math">
                      <m:r>
                        <a:rPr lang="en-US" altLang="zh-CN" sz="1500" b="0" i="1" smtClean="0">
                          <a:solidFill>
                            <a:schemeClr val="tx1"/>
                          </a:solidFill>
                          <a:latin typeface="Cambria Math" panose="02040503050406030204" pitchFamily="18" charset="0"/>
                          <a:ea typeface="Microsoft YaHei" panose="020B0503020204020204" pitchFamily="34" charset="-122"/>
                        </a:rPr>
                        <m:t>𝑡</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en-US" altLang="zh-CN" sz="1500" b="0" i="1" smtClean="0">
                          <a:solidFill>
                            <a:schemeClr val="tx1"/>
                          </a:solidFill>
                          <a:latin typeface="Cambria Math" panose="02040503050406030204" pitchFamily="18" charset="0"/>
                          <a:ea typeface="Microsoft YaHei" panose="020B0503020204020204" pitchFamily="34" charset="-122"/>
                        </a:rPr>
                        <m:t>h</m:t>
                      </m:r>
                      <m:r>
                        <a:rPr lang="zh-CN" altLang="en-US" sz="1500" i="1" smtClean="0">
                          <a:solidFill>
                            <a:schemeClr val="tx1"/>
                          </a:solidFill>
                          <a:latin typeface="Cambria Math" panose="02040503050406030204" pitchFamily="18" charset="0"/>
                          <a:ea typeface="Microsoft YaHei" panose="020B0503020204020204" pitchFamily="34" charset="-122"/>
                        </a:rPr>
                        <m:t>∘</m:t>
                      </m:r>
                      <m:r>
                        <a:rPr lang="en-US" altLang="zh-CN" sz="1500" b="0" i="1" smtClean="0">
                          <a:solidFill>
                            <a:schemeClr val="tx1"/>
                          </a:solidFill>
                          <a:latin typeface="Cambria Math" panose="02040503050406030204" pitchFamily="18" charset="0"/>
                          <a:ea typeface="Microsoft YaHei" panose="020B0503020204020204" pitchFamily="34" charset="-122"/>
                        </a:rPr>
                        <m:t>𝑟</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zh-CN" altLang="en-US" sz="1500" b="0" i="1" smtClean="0">
                          <a:solidFill>
                            <a:schemeClr val="tx1"/>
                          </a:solidFill>
                          <a:latin typeface="Cambria Math" panose="02040503050406030204" pitchFamily="18" charset="0"/>
                          <a:ea typeface="Microsoft YaHei" panose="020B0503020204020204" pitchFamily="34" charset="-122"/>
                        </a:rPr>
                        <m:t> </m:t>
                      </m:r>
                      <m:r>
                        <a:rPr lang="en-US" altLang="zh-CN" sz="1500" b="0" i="1" smtClean="0">
                          <a:solidFill>
                            <a:schemeClr val="tx1"/>
                          </a:solidFill>
                          <a:latin typeface="Cambria Math" panose="02040503050406030204" pitchFamily="18" charset="0"/>
                          <a:ea typeface="Microsoft YaHei" panose="020B0503020204020204" pitchFamily="34" charset="-122"/>
                        </a:rPr>
                        <m:t>h</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zh-CN" altLang="en-US" sz="1500" b="0" i="1" smtClean="0">
                          <a:solidFill>
                            <a:schemeClr val="tx1"/>
                          </a:solidFill>
                          <a:latin typeface="Cambria Math" panose="02040503050406030204" pitchFamily="18" charset="0"/>
                          <a:ea typeface="Microsoft YaHei" panose="020B0503020204020204" pitchFamily="34" charset="-122"/>
                        </a:rPr>
                        <m:t> </m:t>
                      </m:r>
                      <m:r>
                        <a:rPr lang="en-US" altLang="zh-CN" sz="1500" b="0" i="1" smtClean="0">
                          <a:solidFill>
                            <a:schemeClr val="tx1"/>
                          </a:solidFill>
                          <a:latin typeface="Cambria Math" panose="02040503050406030204" pitchFamily="18" charset="0"/>
                          <a:ea typeface="Microsoft YaHei" panose="020B0503020204020204" pitchFamily="34" charset="-122"/>
                        </a:rPr>
                        <m:t>𝑟</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zh-CN" altLang="en-US" sz="1500" b="0" i="1" smtClean="0">
                          <a:solidFill>
                            <a:schemeClr val="tx1"/>
                          </a:solidFill>
                          <a:latin typeface="Cambria Math" panose="02040503050406030204" pitchFamily="18" charset="0"/>
                          <a:ea typeface="Microsoft YaHei" panose="020B0503020204020204" pitchFamily="34" charset="-122"/>
                        </a:rPr>
                        <m:t> </m:t>
                      </m:r>
                      <m:r>
                        <a:rPr lang="en-US" altLang="zh-CN" sz="1500" b="0" i="1" smtClean="0">
                          <a:solidFill>
                            <a:schemeClr val="tx1"/>
                          </a:solidFill>
                          <a:latin typeface="Cambria Math" panose="02040503050406030204" pitchFamily="18" charset="0"/>
                          <a:ea typeface="Microsoft YaHei" panose="020B0503020204020204" pitchFamily="34" charset="-122"/>
                        </a:rPr>
                        <m:t>𝑡</m:t>
                      </m:r>
                      <m:r>
                        <a:rPr lang="zh-CN" altLang="en-US" sz="1500" b="0" i="1" smtClean="0">
                          <a:solidFill>
                            <a:schemeClr val="tx1"/>
                          </a:solidFill>
                          <a:latin typeface="Cambria Math" panose="02040503050406030204" pitchFamily="18" charset="0"/>
                          <a:ea typeface="Microsoft YaHei" panose="020B0503020204020204" pitchFamily="34" charset="-122"/>
                        </a:rPr>
                        <m:t> ∈</m:t>
                      </m:r>
                      <m:sSup>
                        <m:sSupPr>
                          <m:ctrlPr>
                            <a:rPr lang="en-US" altLang="zh-CN" sz="1500" b="0" i="1" smtClean="0">
                              <a:solidFill>
                                <a:schemeClr val="tx1"/>
                              </a:solidFill>
                              <a:latin typeface="Cambria Math" panose="02040503050406030204" pitchFamily="18" charset="0"/>
                              <a:ea typeface="Microsoft YaHei" panose="020B0503020204020204" pitchFamily="34" charset="-122"/>
                            </a:rPr>
                          </m:ctrlPr>
                        </m:sSupPr>
                        <m:e>
                          <m:r>
                            <a:rPr lang="en-US" altLang="zh-CN" sz="1500" b="0" i="1" smtClean="0">
                              <a:solidFill>
                                <a:schemeClr val="tx1"/>
                              </a:solidFill>
                              <a:latin typeface="Cambria Math" panose="02040503050406030204" pitchFamily="18" charset="0"/>
                              <a:ea typeface="Microsoft YaHei" panose="020B0503020204020204" pitchFamily="34" charset="-122"/>
                            </a:rPr>
                            <m:t>𝐶</m:t>
                          </m:r>
                        </m:e>
                        <m:sup>
                          <m:r>
                            <a:rPr lang="en-US" altLang="zh-CN" sz="1500" b="0" i="1" smtClean="0">
                              <a:solidFill>
                                <a:schemeClr val="tx1"/>
                              </a:solidFill>
                              <a:latin typeface="Cambria Math" panose="02040503050406030204" pitchFamily="18" charset="0"/>
                              <a:ea typeface="Microsoft YaHei" panose="020B0503020204020204" pitchFamily="34" charset="-122"/>
                            </a:rPr>
                            <m:t>𝑘</m:t>
                          </m:r>
                        </m:sup>
                      </m:sSup>
                      <m:r>
                        <a:rPr lang="zh-CN" altLang="en-US" sz="1500" b="0" i="1" smtClean="0">
                          <a:solidFill>
                            <a:schemeClr val="tx1"/>
                          </a:solidFill>
                          <a:latin typeface="Cambria Math" panose="02040503050406030204" pitchFamily="18" charset="0"/>
                          <a:ea typeface="Microsoft YaHei" panose="020B0503020204020204" pitchFamily="34" charset="-122"/>
                        </a:rPr>
                        <m:t>，</m:t>
                      </m:r>
                    </m:oMath>
                  </a14:m>
                  <a:r>
                    <a:rPr lang="zh-CN" altLang="en-US" sz="1500" dirty="0">
                      <a:solidFill>
                        <a:schemeClr val="tx1"/>
                      </a:solidFill>
                      <a:latin typeface="Microsoft YaHei" panose="020B0503020204020204" pitchFamily="34" charset="-122"/>
                      <a:ea typeface="Microsoft YaHei" panose="020B0503020204020204" pitchFamily="34" charset="-122"/>
                    </a:rPr>
                    <a:t>并且如果限制</a:t>
                  </a:r>
                  <a14:m>
                    <m:oMath xmlns:m="http://schemas.openxmlformats.org/officeDocument/2006/math">
                      <m:d>
                        <m:dPr>
                          <m:begChr m:val="|"/>
                          <m:endChr m:val="|"/>
                          <m:ctrlPr>
                            <a:rPr lang="en-US" altLang="zh-CN" sz="1500" i="1" smtClean="0">
                              <a:solidFill>
                                <a:schemeClr val="tx1"/>
                              </a:solidFill>
                              <a:latin typeface="Cambria Math" panose="02040503050406030204" pitchFamily="18" charset="0"/>
                              <a:ea typeface="Microsoft YaHei" panose="020B0503020204020204" pitchFamily="34" charset="-122"/>
                            </a:rPr>
                          </m:ctrlPr>
                        </m:dPr>
                        <m:e>
                          <m:sSub>
                            <m:sSubPr>
                              <m:ctrlPr>
                                <a:rPr lang="en-US" altLang="zh-CN" sz="1500" i="1">
                                  <a:solidFill>
                                    <a:schemeClr val="tx1"/>
                                  </a:solidFill>
                                  <a:latin typeface="Cambria Math" panose="02040503050406030204" pitchFamily="18" charset="0"/>
                                  <a:ea typeface="Microsoft YaHei" panose="020B0503020204020204" pitchFamily="34" charset="-122"/>
                                </a:rPr>
                              </m:ctrlPr>
                            </m:sSubPr>
                            <m:e>
                              <m:r>
                                <a:rPr lang="en-US" altLang="zh-CN" sz="1500" i="1">
                                  <a:solidFill>
                                    <a:schemeClr val="tx1"/>
                                  </a:solidFill>
                                  <a:latin typeface="Cambria Math" panose="02040503050406030204" pitchFamily="18" charset="0"/>
                                  <a:ea typeface="Microsoft YaHei" panose="020B0503020204020204" pitchFamily="34" charset="-122"/>
                                </a:rPr>
                                <m:t>𝑟</m:t>
                              </m:r>
                            </m:e>
                            <m:sub>
                              <m:r>
                                <a:rPr lang="en-US" altLang="zh-CN" sz="1500" i="1">
                                  <a:solidFill>
                                    <a:schemeClr val="tx1"/>
                                  </a:solidFill>
                                  <a:latin typeface="Cambria Math" panose="02040503050406030204" pitchFamily="18" charset="0"/>
                                  <a:ea typeface="Microsoft YaHei" panose="020B0503020204020204" pitchFamily="34" charset="-122"/>
                                </a:rPr>
                                <m:t>𝑖</m:t>
                              </m:r>
                            </m:sub>
                          </m:sSub>
                        </m:e>
                      </m:d>
                      <m:r>
                        <a:rPr lang="en-US" altLang="zh-CN" sz="1500" b="0" i="1" smtClean="0">
                          <a:solidFill>
                            <a:schemeClr val="tx1"/>
                          </a:solidFill>
                          <a:latin typeface="Cambria Math" panose="02040503050406030204" pitchFamily="18" charset="0"/>
                          <a:ea typeface="Microsoft YaHei" panose="020B0503020204020204" pitchFamily="34" charset="-122"/>
                        </a:rPr>
                        <m:t>=1</m:t>
                      </m:r>
                      <m:r>
                        <a:rPr lang="zh-CN" altLang="en-US" sz="1500" b="0" i="1" smtClean="0">
                          <a:solidFill>
                            <a:schemeClr val="tx1"/>
                          </a:solidFill>
                          <a:latin typeface="Cambria Math" panose="02040503050406030204" pitchFamily="18" charset="0"/>
                          <a:ea typeface="Microsoft YaHei" panose="020B0503020204020204" pitchFamily="34" charset="-122"/>
                        </a:rPr>
                        <m:t>。</m:t>
                      </m:r>
                    </m:oMath>
                  </a14:m>
                  <a:r>
                    <a:rPr lang="zh-CN" altLang="en-US" sz="1500" dirty="0">
                      <a:solidFill>
                        <a:schemeClr val="tx1"/>
                      </a:solidFill>
                      <a:latin typeface="Microsoft YaHei" panose="020B0503020204020204" pitchFamily="34" charset="-122"/>
                      <a:ea typeface="Microsoft YaHei" panose="020B0503020204020204" pitchFamily="34" charset="-122"/>
                    </a:rPr>
                    <a:t>则可以推出</a:t>
                  </a:r>
                  <a14:m>
                    <m:oMath xmlns:m="http://schemas.openxmlformats.org/officeDocument/2006/math">
                      <m:sSub>
                        <m:sSubPr>
                          <m:ctrlPr>
                            <a:rPr lang="en-US" altLang="zh-CN" sz="1500" i="1" smtClean="0">
                              <a:solidFill>
                                <a:schemeClr val="tx1"/>
                              </a:solidFill>
                              <a:latin typeface="Cambria Math" panose="02040503050406030204" pitchFamily="18" charset="0"/>
                              <a:ea typeface="Microsoft YaHei" panose="020B0503020204020204" pitchFamily="34" charset="-122"/>
                            </a:rPr>
                          </m:ctrlPr>
                        </m:sSubPr>
                        <m:e>
                          <m:r>
                            <a:rPr lang="en-US" altLang="zh-CN" sz="1500" b="0" i="1" smtClean="0">
                              <a:solidFill>
                                <a:schemeClr val="tx1"/>
                              </a:solidFill>
                              <a:latin typeface="Cambria Math" panose="02040503050406030204" pitchFamily="18" charset="0"/>
                              <a:ea typeface="Microsoft YaHei" panose="020B0503020204020204" pitchFamily="34" charset="-122"/>
                            </a:rPr>
                            <m:t>𝑡</m:t>
                          </m:r>
                        </m:e>
                        <m:sub>
                          <m:r>
                            <a:rPr lang="en-US" altLang="zh-CN" sz="1500" b="0" i="1" smtClean="0">
                              <a:solidFill>
                                <a:schemeClr val="tx1"/>
                              </a:solidFill>
                              <a:latin typeface="Cambria Math" panose="02040503050406030204" pitchFamily="18" charset="0"/>
                              <a:ea typeface="Microsoft YaHei" panose="020B0503020204020204" pitchFamily="34" charset="-122"/>
                            </a:rPr>
                            <m:t>𝑖</m:t>
                          </m:r>
                        </m:sub>
                      </m:sSub>
                      <m:r>
                        <a:rPr lang="en-US" altLang="zh-CN" sz="1500" b="0" i="1" smtClean="0">
                          <a:solidFill>
                            <a:schemeClr val="tx1"/>
                          </a:solidFill>
                          <a:latin typeface="Cambria Math" panose="02040503050406030204" pitchFamily="18" charset="0"/>
                          <a:ea typeface="Microsoft YaHei" panose="020B0503020204020204" pitchFamily="34" charset="-122"/>
                        </a:rPr>
                        <m:t>=</m:t>
                      </m:r>
                      <m:sSub>
                        <m:sSubPr>
                          <m:ctrlPr>
                            <a:rPr lang="en-US" altLang="zh-CN" sz="1500" b="0" i="1" smtClean="0">
                              <a:solidFill>
                                <a:schemeClr val="tx1"/>
                              </a:solidFill>
                              <a:latin typeface="Cambria Math" panose="02040503050406030204" pitchFamily="18" charset="0"/>
                              <a:ea typeface="Microsoft YaHei" panose="020B0503020204020204" pitchFamily="34" charset="-122"/>
                            </a:rPr>
                          </m:ctrlPr>
                        </m:sSubPr>
                        <m:e>
                          <m:r>
                            <a:rPr lang="en-US" altLang="zh-CN" sz="1500" b="0" i="1" smtClean="0">
                              <a:solidFill>
                                <a:schemeClr val="tx1"/>
                              </a:solidFill>
                              <a:latin typeface="Cambria Math" panose="02040503050406030204" pitchFamily="18" charset="0"/>
                              <a:ea typeface="Microsoft YaHei" panose="020B0503020204020204" pitchFamily="34" charset="-122"/>
                            </a:rPr>
                            <m:t>h</m:t>
                          </m:r>
                        </m:e>
                        <m:sub>
                          <m:r>
                            <a:rPr lang="en-US" altLang="zh-CN" sz="1500" b="0" i="1" smtClean="0">
                              <a:solidFill>
                                <a:schemeClr val="tx1"/>
                              </a:solidFill>
                              <a:latin typeface="Cambria Math" panose="02040503050406030204" pitchFamily="18" charset="0"/>
                              <a:ea typeface="Microsoft YaHei" panose="020B0503020204020204" pitchFamily="34" charset="-122"/>
                            </a:rPr>
                            <m:t>𝑖</m:t>
                          </m:r>
                        </m:sub>
                      </m:sSub>
                      <m:sSub>
                        <m:sSubPr>
                          <m:ctrlPr>
                            <a:rPr lang="en-US" altLang="zh-CN" sz="1500" b="0" i="1" smtClean="0">
                              <a:solidFill>
                                <a:schemeClr val="tx1"/>
                              </a:solidFill>
                              <a:latin typeface="Cambria Math" panose="02040503050406030204" pitchFamily="18" charset="0"/>
                              <a:ea typeface="Microsoft YaHei" panose="020B0503020204020204" pitchFamily="34" charset="-122"/>
                            </a:rPr>
                          </m:ctrlPr>
                        </m:sSubPr>
                        <m:e>
                          <m:r>
                            <a:rPr lang="en-US" altLang="zh-CN" sz="1500" b="0" i="1" smtClean="0">
                              <a:solidFill>
                                <a:schemeClr val="tx1"/>
                              </a:solidFill>
                              <a:latin typeface="Cambria Math" panose="02040503050406030204" pitchFamily="18" charset="0"/>
                              <a:ea typeface="Microsoft YaHei" panose="020B0503020204020204" pitchFamily="34" charset="-122"/>
                            </a:rPr>
                            <m:t>𝑟</m:t>
                          </m:r>
                        </m:e>
                        <m:sub>
                          <m:r>
                            <a:rPr lang="en-US" altLang="zh-CN" sz="1500" b="0" i="1" smtClean="0">
                              <a:solidFill>
                                <a:schemeClr val="tx1"/>
                              </a:solidFill>
                              <a:latin typeface="Cambria Math" panose="02040503050406030204" pitchFamily="18" charset="0"/>
                              <a:ea typeface="Microsoft YaHei" panose="020B0503020204020204" pitchFamily="34" charset="-122"/>
                            </a:rPr>
                            <m:t>𝑖</m:t>
                          </m:r>
                        </m:sub>
                      </m:sSub>
                      <m:r>
                        <a:rPr lang="zh-CN" altLang="en-US" sz="1500" b="0" i="0" smtClean="0">
                          <a:solidFill>
                            <a:schemeClr val="tx1"/>
                          </a:solidFill>
                          <a:latin typeface="Cambria Math" panose="02040503050406030204" pitchFamily="18" charset="0"/>
                          <a:ea typeface="Microsoft YaHei" panose="020B0503020204020204" pitchFamily="34" charset="-122"/>
                        </a:rPr>
                        <m:t>。</m:t>
                      </m:r>
                    </m:oMath>
                  </a14:m>
                  <a:r>
                    <a:rPr lang="en-US" altLang="zh-CN" sz="1500" dirty="0">
                      <a:solidFill>
                        <a:schemeClr val="tx1"/>
                      </a:solidFill>
                      <a:ea typeface="Microsoft YaHei" panose="020B0503020204020204" pitchFamily="34" charset="-122"/>
                    </a:rPr>
                    <a:t> </a:t>
                  </a:r>
                  <a14:m>
                    <m:oMath xmlns:m="http://schemas.openxmlformats.org/officeDocument/2006/math">
                      <m:sSub>
                        <m:sSubPr>
                          <m:ctrlPr>
                            <a:rPr lang="en-US" altLang="zh-CN" sz="1500" i="1">
                              <a:solidFill>
                                <a:schemeClr val="tx1"/>
                              </a:solidFill>
                              <a:latin typeface="Cambria Math" panose="02040503050406030204" pitchFamily="18" charset="0"/>
                              <a:ea typeface="Microsoft YaHei" panose="020B0503020204020204" pitchFamily="34" charset="-122"/>
                            </a:rPr>
                          </m:ctrlPr>
                        </m:sSubPr>
                        <m:e>
                          <m:r>
                            <a:rPr lang="en-US" altLang="zh-CN" sz="1500" i="1">
                              <a:solidFill>
                                <a:schemeClr val="tx1"/>
                              </a:solidFill>
                              <a:latin typeface="Cambria Math" panose="02040503050406030204" pitchFamily="18" charset="0"/>
                              <a:ea typeface="Microsoft YaHei" panose="020B0503020204020204" pitchFamily="34" charset="-122"/>
                            </a:rPr>
                            <m:t>𝑟</m:t>
                          </m:r>
                        </m:e>
                        <m:sub>
                          <m:r>
                            <a:rPr lang="en-US" altLang="zh-CN" sz="1500" i="1">
                              <a:solidFill>
                                <a:schemeClr val="tx1"/>
                              </a:solidFill>
                              <a:latin typeface="Cambria Math" panose="02040503050406030204" pitchFamily="18" charset="0"/>
                              <a:ea typeface="Microsoft YaHei" panose="020B0503020204020204" pitchFamily="34" charset="-122"/>
                            </a:rPr>
                            <m:t>𝑖</m:t>
                          </m:r>
                        </m:sub>
                      </m:sSub>
                    </m:oMath>
                  </a14:m>
                  <a:r>
                    <a:rPr lang="zh-CN" altLang="en-US" sz="1500" dirty="0">
                      <a:solidFill>
                        <a:schemeClr val="tx1"/>
                      </a:solidFill>
                      <a:latin typeface="Microsoft YaHei" panose="020B0503020204020204" pitchFamily="34" charset="-122"/>
                      <a:ea typeface="Microsoft YaHei" panose="020B0503020204020204" pitchFamily="34" charset="-122"/>
                    </a:rPr>
                    <a:t>可以写成</a:t>
                  </a:r>
                  <a14:m>
                    <m:oMath xmlns:m="http://schemas.openxmlformats.org/officeDocument/2006/math">
                      <m:sSup>
                        <m:sSupPr>
                          <m:ctrlPr>
                            <a:rPr lang="en-US" altLang="zh-CN" sz="1500" i="1" smtClean="0">
                              <a:solidFill>
                                <a:schemeClr val="tx1"/>
                              </a:solidFill>
                              <a:latin typeface="Cambria Math" panose="02040503050406030204" pitchFamily="18" charset="0"/>
                              <a:ea typeface="Microsoft YaHei" panose="020B0503020204020204" pitchFamily="34" charset="-122"/>
                            </a:rPr>
                          </m:ctrlPr>
                        </m:sSupPr>
                        <m:e>
                          <m:r>
                            <m:rPr>
                              <m:sty m:val="p"/>
                            </m:rPr>
                            <a:rPr lang="en-US" altLang="zh-CN" sz="1500" i="1">
                              <a:solidFill>
                                <a:schemeClr val="tx1"/>
                              </a:solidFill>
                              <a:latin typeface="Cambria Math" panose="02040503050406030204" pitchFamily="18" charset="0"/>
                              <a:ea typeface="Microsoft YaHei" panose="020B0503020204020204" pitchFamily="34" charset="-122"/>
                            </a:rPr>
                            <m:t>e</m:t>
                          </m:r>
                        </m:e>
                        <m:sup>
                          <m:r>
                            <a:rPr lang="en-US" altLang="zh-CN" sz="1500" b="0" i="1" smtClean="0">
                              <a:solidFill>
                                <a:schemeClr val="tx1"/>
                              </a:solidFill>
                              <a:latin typeface="Cambria Math" panose="02040503050406030204" pitchFamily="18" charset="0"/>
                              <a:ea typeface="Microsoft YaHei" panose="020B0503020204020204" pitchFamily="34" charset="-122"/>
                            </a:rPr>
                            <m:t>𝑖</m:t>
                          </m:r>
                          <m:sSub>
                            <m:sSubPr>
                              <m:ctrlPr>
                                <a:rPr lang="en-US" altLang="zh-CN" sz="1500" b="0" i="1" smtClean="0">
                                  <a:solidFill>
                                    <a:schemeClr val="tx1"/>
                                  </a:solidFill>
                                  <a:latin typeface="Cambria Math" panose="02040503050406030204" pitchFamily="18" charset="0"/>
                                  <a:ea typeface="Microsoft YaHei" panose="020B0503020204020204" pitchFamily="34" charset="-122"/>
                                </a:rPr>
                              </m:ctrlPr>
                            </m:sSubPr>
                            <m:e>
                              <m:r>
                                <a:rPr lang="en-US" altLang="zh-CN" sz="1500" b="0" i="1" smtClean="0">
                                  <a:solidFill>
                                    <a:schemeClr val="tx1"/>
                                  </a:solidFill>
                                  <a:latin typeface="Cambria Math" panose="02040503050406030204" pitchFamily="18" charset="0"/>
                                  <a:ea typeface="Cambria Math" panose="02040503050406030204" pitchFamily="18" charset="0"/>
                                </a:rPr>
                                <m:t>𝜃</m:t>
                              </m:r>
                            </m:e>
                            <m:sub>
                              <m:r>
                                <a:rPr lang="en-US" altLang="zh-CN" sz="1500" b="0" i="1" smtClean="0">
                                  <a:solidFill>
                                    <a:schemeClr val="tx1"/>
                                  </a:solidFill>
                                  <a:latin typeface="Cambria Math" panose="02040503050406030204" pitchFamily="18" charset="0"/>
                                  <a:ea typeface="Microsoft YaHei" panose="020B0503020204020204" pitchFamily="34" charset="-122"/>
                                </a:rPr>
                                <m:t>𝑟</m:t>
                              </m:r>
                              <m:r>
                                <a:rPr lang="en-US" altLang="zh-CN" sz="1500" b="0" i="1" smtClean="0">
                                  <a:solidFill>
                                    <a:schemeClr val="tx1"/>
                                  </a:solidFill>
                                  <a:latin typeface="Cambria Math" panose="02040503050406030204" pitchFamily="18" charset="0"/>
                                  <a:ea typeface="Microsoft YaHei" panose="020B0503020204020204" pitchFamily="34" charset="-122"/>
                                </a:rPr>
                                <m:t>,</m:t>
                              </m:r>
                              <m:r>
                                <a:rPr lang="en-US" altLang="zh-CN" sz="1500" b="0" i="1" smtClean="0">
                                  <a:solidFill>
                                    <a:schemeClr val="tx1"/>
                                  </a:solidFill>
                                  <a:latin typeface="Cambria Math" panose="02040503050406030204" pitchFamily="18" charset="0"/>
                                  <a:ea typeface="Microsoft YaHei" panose="020B0503020204020204" pitchFamily="34" charset="-122"/>
                                </a:rPr>
                                <m:t>𝑖</m:t>
                              </m:r>
                            </m:sub>
                          </m:sSub>
                        </m:sup>
                      </m:sSup>
                    </m:oMath>
                  </a14:m>
                  <a:r>
                    <a:rPr lang="zh-CN" altLang="en-US" sz="1500" dirty="0">
                      <a:solidFill>
                        <a:schemeClr val="tx1"/>
                      </a:solidFill>
                      <a:latin typeface="Microsoft YaHei" panose="020B0503020204020204" pitchFamily="34" charset="-122"/>
                      <a:ea typeface="Microsoft YaHei" panose="020B0503020204020204" pitchFamily="34" charset="-122"/>
                    </a:rPr>
                    <a:t>的形式，即</a:t>
                  </a:r>
                  <a:r>
                    <a:rPr lang="zh-CN" altLang="en-US" sz="1500" dirty="0">
                      <a:solidFill>
                        <a:srgbClr val="1385AC"/>
                      </a:solidFill>
                      <a:latin typeface="Microsoft YaHei" panose="020B0503020204020204" pitchFamily="34" charset="-122"/>
                      <a:ea typeface="Microsoft YaHei" panose="020B0503020204020204" pitchFamily="34" charset="-122"/>
                    </a:rPr>
                    <a:t>在复数平面上逆时针旋转</a:t>
                  </a:r>
                  <a14:m>
                    <m:oMath xmlns:m="http://schemas.openxmlformats.org/officeDocument/2006/math">
                      <m:sSub>
                        <m:sSubPr>
                          <m:ctrlPr>
                            <a:rPr lang="en-US" altLang="zh-CN" sz="1500" i="1">
                              <a:solidFill>
                                <a:srgbClr val="1385AC"/>
                              </a:solidFill>
                              <a:latin typeface="Cambria Math" panose="02040503050406030204" pitchFamily="18" charset="0"/>
                              <a:ea typeface="Microsoft YaHei" panose="020B0503020204020204" pitchFamily="34" charset="-122"/>
                            </a:rPr>
                          </m:ctrlPr>
                        </m:sSubPr>
                        <m:e>
                          <m:r>
                            <a:rPr lang="en-US" altLang="zh-CN" sz="1500" i="1">
                              <a:solidFill>
                                <a:srgbClr val="1385AC"/>
                              </a:solidFill>
                              <a:latin typeface="Cambria Math" panose="02040503050406030204" pitchFamily="18" charset="0"/>
                              <a:ea typeface="Cambria Math" panose="02040503050406030204" pitchFamily="18" charset="0"/>
                            </a:rPr>
                            <m:t>𝜃</m:t>
                          </m:r>
                        </m:e>
                        <m:sub>
                          <m:r>
                            <a:rPr lang="en-US" altLang="zh-CN" sz="1500" i="1">
                              <a:solidFill>
                                <a:srgbClr val="1385AC"/>
                              </a:solidFill>
                              <a:latin typeface="Cambria Math" panose="02040503050406030204" pitchFamily="18" charset="0"/>
                              <a:ea typeface="Microsoft YaHei" panose="020B0503020204020204" pitchFamily="34" charset="-122"/>
                            </a:rPr>
                            <m:t>𝑟</m:t>
                          </m:r>
                          <m:r>
                            <a:rPr lang="en-US" altLang="zh-CN" sz="1500" i="1">
                              <a:solidFill>
                                <a:srgbClr val="1385AC"/>
                              </a:solidFill>
                              <a:latin typeface="Cambria Math" panose="02040503050406030204" pitchFamily="18" charset="0"/>
                              <a:ea typeface="Microsoft YaHei" panose="020B0503020204020204" pitchFamily="34" charset="-122"/>
                            </a:rPr>
                            <m:t>,</m:t>
                          </m:r>
                          <m:r>
                            <a:rPr lang="en-US" altLang="zh-CN" sz="1500" i="1">
                              <a:solidFill>
                                <a:srgbClr val="1385AC"/>
                              </a:solidFill>
                              <a:latin typeface="Cambria Math" panose="02040503050406030204" pitchFamily="18" charset="0"/>
                              <a:ea typeface="Microsoft YaHei" panose="020B0503020204020204" pitchFamily="34" charset="-122"/>
                            </a:rPr>
                            <m:t>𝑖</m:t>
                          </m:r>
                        </m:sub>
                      </m:sSub>
                    </m:oMath>
                  </a14:m>
                  <a:r>
                    <a:rPr lang="zh-CN" altLang="en-US" sz="1500" dirty="0">
                      <a:solidFill>
                        <a:schemeClr val="tx1"/>
                      </a:solidFill>
                      <a:latin typeface="Microsoft YaHei" panose="020B0503020204020204" pitchFamily="34" charset="-122"/>
                      <a:ea typeface="Microsoft YaHei" panose="020B0503020204020204" pitchFamily="34" charset="-122"/>
                    </a:rPr>
                    <a:t>，即关系</a:t>
                  </a:r>
                  <a14:m>
                    <m:oMath xmlns:m="http://schemas.openxmlformats.org/officeDocument/2006/math">
                      <m:sSub>
                        <m:sSubPr>
                          <m:ctrlPr>
                            <a:rPr lang="en-US" altLang="zh-CN" sz="1500" i="1" smtClean="0">
                              <a:solidFill>
                                <a:srgbClr val="1385AC"/>
                              </a:solidFill>
                              <a:latin typeface="Cambria Math" panose="02040503050406030204" pitchFamily="18" charset="0"/>
                              <a:ea typeface="Microsoft YaHei" panose="020B0503020204020204" pitchFamily="34" charset="-122"/>
                            </a:rPr>
                          </m:ctrlPr>
                        </m:sSubPr>
                        <m:e>
                          <m:r>
                            <a:rPr lang="en-US" altLang="zh-CN" sz="1500" i="1">
                              <a:solidFill>
                                <a:srgbClr val="1385AC"/>
                              </a:solidFill>
                              <a:latin typeface="Cambria Math" panose="02040503050406030204" pitchFamily="18" charset="0"/>
                              <a:ea typeface="Microsoft YaHei" panose="020B0503020204020204" pitchFamily="34" charset="-122"/>
                            </a:rPr>
                            <m:t>𝑟</m:t>
                          </m:r>
                        </m:e>
                        <m:sub>
                          <m:r>
                            <a:rPr lang="en-US" altLang="zh-CN" sz="1500" i="1">
                              <a:solidFill>
                                <a:srgbClr val="1385AC"/>
                              </a:solidFill>
                              <a:latin typeface="Cambria Math" panose="02040503050406030204" pitchFamily="18" charset="0"/>
                              <a:ea typeface="Microsoft YaHei" panose="020B0503020204020204" pitchFamily="34" charset="-122"/>
                            </a:rPr>
                            <m:t>𝑖</m:t>
                          </m:r>
                        </m:sub>
                      </m:sSub>
                    </m:oMath>
                  </a14:m>
                  <a:r>
                    <a:rPr lang="zh-CN" altLang="en-US" sz="1500" dirty="0">
                      <a:solidFill>
                        <a:srgbClr val="1385AC"/>
                      </a:solidFill>
                      <a:latin typeface="Microsoft YaHei" panose="020B0503020204020204" pitchFamily="34" charset="-122"/>
                      <a:ea typeface="Microsoft YaHei" panose="020B0503020204020204" pitchFamily="34" charset="-122"/>
                    </a:rPr>
                    <a:t>仅影响复数向量空间中实体嵌入的相位</a:t>
                  </a:r>
                  <a:r>
                    <a:rPr lang="zh-CN" altLang="en-US" sz="1500" dirty="0">
                      <a:solidFill>
                        <a:schemeClr val="tx1"/>
                      </a:solidFill>
                      <a:latin typeface="Microsoft YaHei" panose="020B0503020204020204" pitchFamily="34" charset="-122"/>
                      <a:ea typeface="Microsoft YaHei" panose="020B0503020204020204" pitchFamily="34" charset="-122"/>
                    </a:rPr>
                    <a:t>。根据这个</a:t>
                  </a:r>
                  <a:r>
                    <a:rPr lang="zh-CN" altLang="en-US" sz="1500" dirty="0">
                      <a:solidFill>
                        <a:srgbClr val="1385AC"/>
                      </a:solidFill>
                      <a:latin typeface="Microsoft YaHei" panose="020B0503020204020204" pitchFamily="34" charset="-122"/>
                      <a:ea typeface="Microsoft YaHei" panose="020B0503020204020204" pitchFamily="34" charset="-122"/>
                    </a:rPr>
                    <a:t>旋转</a:t>
                  </a:r>
                  <a:r>
                    <a:rPr lang="zh-CN" altLang="en-US" sz="1500" dirty="0">
                      <a:solidFill>
                        <a:schemeClr val="tx1"/>
                      </a:solidFill>
                      <a:latin typeface="Microsoft YaHei" panose="020B0503020204020204" pitchFamily="34" charset="-122"/>
                      <a:ea typeface="Microsoft YaHei" panose="020B0503020204020204" pitchFamily="34" charset="-122"/>
                    </a:rPr>
                    <a:t>的性质，对每个三元组</a:t>
                  </a:r>
                  <a14:m>
                    <m:oMath xmlns:m="http://schemas.openxmlformats.org/officeDocument/2006/math">
                      <m:r>
                        <a:rPr lang="en-US" altLang="zh-CN" sz="1500" i="1">
                          <a:solidFill>
                            <a:schemeClr val="tx1"/>
                          </a:solidFill>
                          <a:latin typeface="Cambria Math" panose="02040503050406030204" pitchFamily="18" charset="0"/>
                          <a:ea typeface="Microsoft YaHei" panose="020B0503020204020204" pitchFamily="34" charset="-122"/>
                        </a:rPr>
                        <m:t>(</m:t>
                      </m:r>
                      <m:r>
                        <a:rPr lang="en-US" altLang="zh-CN" sz="1500" i="1">
                          <a:solidFill>
                            <a:schemeClr val="tx1"/>
                          </a:solidFill>
                          <a:latin typeface="Cambria Math" panose="02040503050406030204" pitchFamily="18" charset="0"/>
                          <a:ea typeface="Microsoft YaHei" panose="020B0503020204020204" pitchFamily="34" charset="-122"/>
                        </a:rPr>
                        <m:t>h</m:t>
                      </m:r>
                      <m:r>
                        <a:rPr lang="en-US" altLang="zh-CN" sz="1500" i="1">
                          <a:solidFill>
                            <a:schemeClr val="tx1"/>
                          </a:solidFill>
                          <a:latin typeface="Cambria Math" panose="02040503050406030204" pitchFamily="18" charset="0"/>
                          <a:ea typeface="Microsoft YaHei" panose="020B0503020204020204" pitchFamily="34" charset="-122"/>
                        </a:rPr>
                        <m:t>,</m:t>
                      </m:r>
                      <m:r>
                        <a:rPr lang="en-US" altLang="zh-CN" sz="1500" i="1">
                          <a:solidFill>
                            <a:schemeClr val="tx1"/>
                          </a:solidFill>
                          <a:latin typeface="Cambria Math" panose="02040503050406030204" pitchFamily="18" charset="0"/>
                          <a:ea typeface="Microsoft YaHei" panose="020B0503020204020204" pitchFamily="34" charset="-122"/>
                        </a:rPr>
                        <m:t>𝑟</m:t>
                      </m:r>
                      <m:r>
                        <a:rPr lang="en-US" altLang="zh-CN" sz="1500" i="1">
                          <a:solidFill>
                            <a:schemeClr val="tx1"/>
                          </a:solidFill>
                          <a:latin typeface="Cambria Math" panose="02040503050406030204" pitchFamily="18" charset="0"/>
                          <a:ea typeface="Microsoft YaHei" panose="020B0503020204020204" pitchFamily="34" charset="-122"/>
                        </a:rPr>
                        <m:t>,</m:t>
                      </m:r>
                      <m:r>
                        <a:rPr lang="en-US" altLang="zh-CN" sz="1500" i="1">
                          <a:solidFill>
                            <a:schemeClr val="tx1"/>
                          </a:solidFill>
                          <a:latin typeface="Cambria Math" panose="02040503050406030204" pitchFamily="18" charset="0"/>
                          <a:ea typeface="Microsoft YaHei" panose="020B0503020204020204" pitchFamily="34" charset="-122"/>
                        </a:rPr>
                        <m:t>𝑡</m:t>
                      </m:r>
                      <m:r>
                        <a:rPr lang="en-US" altLang="zh-CN" sz="1500" i="1">
                          <a:solidFill>
                            <a:schemeClr val="tx1"/>
                          </a:solidFill>
                          <a:latin typeface="Cambria Math" panose="02040503050406030204" pitchFamily="18" charset="0"/>
                          <a:ea typeface="Microsoft YaHei" panose="020B0503020204020204" pitchFamily="34" charset="-122"/>
                        </a:rPr>
                        <m:t>)</m:t>
                      </m:r>
                    </m:oMath>
                  </a14:m>
                  <a:r>
                    <a:rPr lang="zh-CN" altLang="en-US" sz="1500" dirty="0">
                      <a:solidFill>
                        <a:schemeClr val="tx1"/>
                      </a:solidFill>
                      <a:latin typeface="Microsoft YaHei" panose="020B0503020204020204" pitchFamily="34" charset="-122"/>
                      <a:ea typeface="Microsoft YaHei" panose="020B0503020204020204" pitchFamily="34" charset="-122"/>
                    </a:rPr>
                    <a:t>，定义</a:t>
                  </a:r>
                  <a:r>
                    <a:rPr lang="en-US" altLang="zh-CN" sz="1500" dirty="0" err="1">
                      <a:solidFill>
                        <a:srgbClr val="1385AC"/>
                      </a:solidFill>
                      <a:latin typeface="Microsoft YaHei" panose="020B0503020204020204" pitchFamily="34" charset="-122"/>
                      <a:ea typeface="Microsoft YaHei" panose="020B0503020204020204" pitchFamily="34" charset="-122"/>
                    </a:rPr>
                    <a:t>RotatE</a:t>
                  </a:r>
                  <a:r>
                    <a:rPr lang="zh-CN" altLang="en-US" sz="1500" dirty="0">
                      <a:solidFill>
                        <a:srgbClr val="1385AC"/>
                      </a:solidFill>
                      <a:latin typeface="Microsoft YaHei" panose="020B0503020204020204" pitchFamily="34" charset="-122"/>
                      <a:ea typeface="Microsoft YaHei" panose="020B0503020204020204" pitchFamily="34" charset="-122"/>
                    </a:rPr>
                    <a:t>的距离</a:t>
                  </a:r>
                  <a:r>
                    <a:rPr lang="zh-CN" altLang="en-US" sz="1500" dirty="0">
                      <a:solidFill>
                        <a:schemeClr val="tx1"/>
                      </a:solidFill>
                      <a:latin typeface="Microsoft YaHei" panose="020B0503020204020204" pitchFamily="34" charset="-122"/>
                      <a:ea typeface="Microsoft YaHei" panose="020B0503020204020204" pitchFamily="34" charset="-122"/>
                    </a:rPr>
                    <a:t>：</a:t>
                  </a:r>
                  <a:endParaRPr lang="en-US" altLang="zh-CN" sz="1500" dirty="0">
                    <a:solidFill>
                      <a:schemeClr val="tx1"/>
                    </a:solidFill>
                    <a:latin typeface="Microsoft YaHei" panose="020B0503020204020204" pitchFamily="34" charset="-122"/>
                    <a:ea typeface="Microsoft YaHei" panose="020B0503020204020204" pitchFamily="34" charset="-122"/>
                  </a:endParaRPr>
                </a:p>
                <a:p>
                  <a:pPr algn="ctr">
                    <a:lnSpc>
                      <a:spcPct val="1700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ea typeface="Microsoft YaHei" panose="020B0503020204020204" pitchFamily="34" charset="-122"/>
                              </a:rPr>
                            </m:ctrlPr>
                          </m:sSubPr>
                          <m:e>
                            <m:r>
                              <a:rPr lang="en-US" altLang="zh-CN" sz="1600" b="0" i="1" smtClean="0">
                                <a:solidFill>
                                  <a:schemeClr val="tx1"/>
                                </a:solidFill>
                                <a:latin typeface="Cambria Math" panose="02040503050406030204" pitchFamily="18" charset="0"/>
                                <a:ea typeface="Microsoft YaHei" panose="020B0503020204020204" pitchFamily="34" charset="-122"/>
                              </a:rPr>
                              <m:t>𝑑</m:t>
                            </m:r>
                          </m:e>
                          <m:sub>
                            <m:r>
                              <a:rPr lang="en-US" altLang="zh-CN" sz="1600" b="0" i="1" smtClean="0">
                                <a:solidFill>
                                  <a:schemeClr val="tx1"/>
                                </a:solidFill>
                                <a:latin typeface="Cambria Math" panose="02040503050406030204" pitchFamily="18" charset="0"/>
                                <a:ea typeface="Microsoft YaHei" panose="020B0503020204020204" pitchFamily="34" charset="-122"/>
                              </a:rPr>
                              <m:t>𝑟</m:t>
                            </m:r>
                          </m:sub>
                        </m:sSub>
                        <m:d>
                          <m:dPr>
                            <m:ctrlPr>
                              <a:rPr lang="en-US" altLang="zh-CN" sz="1600" b="0" i="1" smtClean="0">
                                <a:solidFill>
                                  <a:schemeClr val="tx1"/>
                                </a:solidFill>
                                <a:latin typeface="Cambria Math" panose="02040503050406030204" pitchFamily="18" charset="0"/>
                                <a:ea typeface="Microsoft YaHei" panose="020B0503020204020204" pitchFamily="34" charset="-122"/>
                              </a:rPr>
                            </m:ctrlPr>
                          </m:dPr>
                          <m:e>
                            <m:r>
                              <a:rPr lang="en-US" altLang="zh-CN" sz="1600" b="0" i="1" smtClean="0">
                                <a:solidFill>
                                  <a:schemeClr val="tx1"/>
                                </a:solidFill>
                                <a:latin typeface="Cambria Math" panose="02040503050406030204" pitchFamily="18" charset="0"/>
                                <a:ea typeface="Microsoft YaHei" panose="020B0503020204020204" pitchFamily="34" charset="-122"/>
                              </a:rPr>
                              <m:t>h</m:t>
                            </m:r>
                            <m:r>
                              <a:rPr lang="en-US" altLang="zh-CN" sz="1600" b="0" i="1" smtClean="0">
                                <a:solidFill>
                                  <a:schemeClr val="tx1"/>
                                </a:solidFill>
                                <a:latin typeface="Cambria Math" panose="02040503050406030204" pitchFamily="18" charset="0"/>
                                <a:ea typeface="Microsoft YaHei" panose="020B0503020204020204" pitchFamily="34" charset="-122"/>
                              </a:rPr>
                              <m:t>,</m:t>
                            </m:r>
                            <m:r>
                              <a:rPr lang="zh-CN" altLang="en-US" sz="1600" b="0" i="1" smtClean="0">
                                <a:solidFill>
                                  <a:schemeClr val="tx1"/>
                                </a:solidFill>
                                <a:latin typeface="Cambria Math" panose="02040503050406030204" pitchFamily="18" charset="0"/>
                                <a:ea typeface="Microsoft YaHei" panose="020B0503020204020204" pitchFamily="34" charset="-122"/>
                              </a:rPr>
                              <m:t> </m:t>
                            </m:r>
                            <m:r>
                              <a:rPr lang="en-US" altLang="zh-CN" sz="1600" b="0" i="1" smtClean="0">
                                <a:solidFill>
                                  <a:schemeClr val="tx1"/>
                                </a:solidFill>
                                <a:latin typeface="Cambria Math" panose="02040503050406030204" pitchFamily="18" charset="0"/>
                                <a:ea typeface="Microsoft YaHei" panose="020B0503020204020204" pitchFamily="34" charset="-122"/>
                              </a:rPr>
                              <m:t>𝑡</m:t>
                            </m:r>
                          </m:e>
                        </m:d>
                        <m:r>
                          <a:rPr lang="en-US" altLang="zh-CN" sz="1600" b="0" i="1" smtClean="0">
                            <a:solidFill>
                              <a:schemeClr val="tx1"/>
                            </a:solidFill>
                            <a:latin typeface="Cambria Math" panose="02040503050406030204" pitchFamily="18" charset="0"/>
                            <a:ea typeface="Microsoft YaHei" panose="020B0503020204020204" pitchFamily="34" charset="-122"/>
                          </a:rPr>
                          <m:t>=</m:t>
                        </m:r>
                        <m:d>
                          <m:dPr>
                            <m:begChr m:val="‖"/>
                            <m:endChr m:val="‖"/>
                            <m:ctrlPr>
                              <a:rPr lang="en-US" altLang="zh-CN" sz="1600" b="0" i="1" smtClean="0">
                                <a:solidFill>
                                  <a:schemeClr val="tx1"/>
                                </a:solidFill>
                                <a:latin typeface="Cambria Math" panose="02040503050406030204" pitchFamily="18" charset="0"/>
                                <a:ea typeface="Microsoft YaHei" panose="020B0503020204020204" pitchFamily="34" charset="-122"/>
                              </a:rPr>
                            </m:ctrlPr>
                          </m:dPr>
                          <m:e>
                            <m:r>
                              <a:rPr lang="en-US" altLang="zh-CN" sz="1600" b="0" i="1" smtClean="0">
                                <a:solidFill>
                                  <a:schemeClr val="tx1"/>
                                </a:solidFill>
                                <a:latin typeface="Cambria Math" panose="02040503050406030204" pitchFamily="18" charset="0"/>
                                <a:ea typeface="Microsoft YaHei" panose="020B0503020204020204" pitchFamily="34" charset="-122"/>
                              </a:rPr>
                              <m:t>h</m:t>
                            </m:r>
                            <m:r>
                              <a:rPr lang="zh-CN" altLang="en-US" sz="1600" i="1">
                                <a:solidFill>
                                  <a:schemeClr val="tx1"/>
                                </a:solidFill>
                                <a:latin typeface="Cambria Math" panose="02040503050406030204" pitchFamily="18" charset="0"/>
                                <a:ea typeface="Microsoft YaHei" panose="020B0503020204020204" pitchFamily="34" charset="-122"/>
                              </a:rPr>
                              <m:t>∘</m:t>
                            </m:r>
                            <m:r>
                              <a:rPr lang="en-US" altLang="zh-CN" sz="1600" b="0" i="1" smtClean="0">
                                <a:solidFill>
                                  <a:schemeClr val="tx1"/>
                                </a:solidFill>
                                <a:latin typeface="Cambria Math" panose="02040503050406030204" pitchFamily="18" charset="0"/>
                                <a:ea typeface="Microsoft YaHei" panose="020B0503020204020204" pitchFamily="34" charset="-122"/>
                              </a:rPr>
                              <m:t>𝑟</m:t>
                            </m:r>
                            <m:r>
                              <a:rPr lang="en-US" altLang="zh-CN" sz="1600" b="0" i="1" smtClean="0">
                                <a:solidFill>
                                  <a:schemeClr val="tx1"/>
                                </a:solidFill>
                                <a:latin typeface="Cambria Math" panose="02040503050406030204" pitchFamily="18" charset="0"/>
                                <a:ea typeface="Microsoft YaHei" panose="020B0503020204020204" pitchFamily="34" charset="-122"/>
                              </a:rPr>
                              <m:t>−</m:t>
                            </m:r>
                            <m:r>
                              <a:rPr lang="en-US" altLang="zh-CN" sz="1600" b="0" i="1" smtClean="0">
                                <a:solidFill>
                                  <a:schemeClr val="tx1"/>
                                </a:solidFill>
                                <a:latin typeface="Cambria Math" panose="02040503050406030204" pitchFamily="18" charset="0"/>
                                <a:ea typeface="Microsoft YaHei" panose="020B0503020204020204" pitchFamily="34" charset="-122"/>
                              </a:rPr>
                              <m:t>𝑡</m:t>
                            </m:r>
                          </m:e>
                        </m:d>
                      </m:oMath>
                    </m:oMathPara>
                  </a14:m>
                  <a:endParaRPr lang="en-US" altLang="zh-CN" sz="1600" dirty="0">
                    <a:solidFill>
                      <a:schemeClr val="tx1"/>
                    </a:solidFill>
                    <a:latin typeface="Microsoft YaHei" panose="020B0503020204020204" pitchFamily="34" charset="-122"/>
                    <a:ea typeface="Microsoft YaHei" panose="020B0503020204020204" pitchFamily="34" charset="-122"/>
                  </a:endParaRPr>
                </a:p>
                <a:p>
                  <a:pPr indent="457200">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27" name="矩形 26">
                  <a:extLst>
                    <a:ext uri="{FF2B5EF4-FFF2-40B4-BE49-F238E27FC236}">
                      <a16:creationId xmlns:a16="http://schemas.microsoft.com/office/drawing/2014/main" id="{1D7BF83D-08A4-4B4C-BE29-66974449DBF9}"/>
                    </a:ext>
                  </a:extLst>
                </p:cNvPr>
                <p:cNvSpPr>
                  <a:spLocks noRot="1" noChangeAspect="1" noMove="1" noResize="1" noEditPoints="1" noAdjustHandles="1" noChangeArrowheads="1" noChangeShapeType="1" noTextEdit="1"/>
                </p:cNvSpPr>
                <p:nvPr/>
              </p:nvSpPr>
              <p:spPr>
                <a:xfrm>
                  <a:off x="4633500" y="1696343"/>
                  <a:ext cx="8243411" cy="3153845"/>
                </a:xfrm>
                <a:prstGeom prst="rect">
                  <a:avLst/>
                </a:prstGeom>
                <a:blipFill>
                  <a:blip r:embed="rId3"/>
                  <a:stretch>
                    <a:fillRect l="-124" r="-497"/>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80CB8925-CC1B-584D-8B89-61BF826EC0EE}"/>
              </a:ext>
            </a:extLst>
          </p:cNvPr>
          <p:cNvPicPr>
            <a:picLocks noChangeAspect="1"/>
          </p:cNvPicPr>
          <p:nvPr/>
        </p:nvPicPr>
        <p:blipFill>
          <a:blip r:embed="rId4"/>
          <a:stretch>
            <a:fillRect/>
          </a:stretch>
        </p:blipFill>
        <p:spPr>
          <a:xfrm>
            <a:off x="3253987" y="1560512"/>
            <a:ext cx="2032000" cy="330200"/>
          </a:xfrm>
          <a:prstGeom prst="rect">
            <a:avLst/>
          </a:prstGeom>
        </p:spPr>
      </p:pic>
      <p:pic>
        <p:nvPicPr>
          <p:cNvPr id="18" name="图片 17">
            <a:extLst>
              <a:ext uri="{FF2B5EF4-FFF2-40B4-BE49-F238E27FC236}">
                <a16:creationId xmlns:a16="http://schemas.microsoft.com/office/drawing/2014/main" id="{F10882D2-1744-8546-9FB2-36E8B68F870F}"/>
              </a:ext>
            </a:extLst>
          </p:cNvPr>
          <p:cNvPicPr>
            <a:picLocks noChangeAspect="1"/>
          </p:cNvPicPr>
          <p:nvPr/>
        </p:nvPicPr>
        <p:blipFill>
          <a:blip r:embed="rId5"/>
          <a:stretch>
            <a:fillRect/>
          </a:stretch>
        </p:blipFill>
        <p:spPr>
          <a:xfrm>
            <a:off x="2463800" y="4088320"/>
            <a:ext cx="7264400" cy="2512391"/>
          </a:xfrm>
          <a:prstGeom prst="rect">
            <a:avLst/>
          </a:prstGeom>
        </p:spPr>
      </p:pic>
    </p:spTree>
    <p:extLst>
      <p:ext uri="{BB962C8B-B14F-4D97-AF65-F5344CB8AC3E}">
        <p14:creationId xmlns:p14="http://schemas.microsoft.com/office/powerpoint/2010/main" val="239145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26551" y="310334"/>
            <a:ext cx="3974158"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表示空间</a:t>
            </a:r>
            <a:r>
              <a:rPr lang="en-US" altLang="zh-CN" dirty="0">
                <a:solidFill>
                  <a:schemeClr val="bg1"/>
                </a:solidFill>
                <a:latin typeface="微软雅黑" pitchFamily="34" charset="-122"/>
                <a:ea typeface="微软雅黑" pitchFamily="34" charset="-122"/>
              </a:rPr>
              <a:t>——Gaussian</a:t>
            </a:r>
            <a:r>
              <a:rPr lang="zh-CN" altLang="en-US"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Distribution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658998"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Related</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 </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Works</a:t>
            </a:r>
          </a:p>
        </p:txBody>
      </p:sp>
      <p:grpSp>
        <p:nvGrpSpPr>
          <p:cNvPr id="24" name="组合 23">
            <a:extLst>
              <a:ext uri="{FF2B5EF4-FFF2-40B4-BE49-F238E27FC236}">
                <a16:creationId xmlns:a16="http://schemas.microsoft.com/office/drawing/2014/main" id="{6B65D3A3-172D-4B95-92B2-DD00463FF4E3}"/>
              </a:ext>
            </a:extLst>
          </p:cNvPr>
          <p:cNvGrpSpPr/>
          <p:nvPr/>
        </p:nvGrpSpPr>
        <p:grpSpPr>
          <a:xfrm>
            <a:off x="761700" y="906028"/>
            <a:ext cx="6840883" cy="5357608"/>
            <a:chOff x="4361262" y="729497"/>
            <a:chExt cx="8515649" cy="14096539"/>
          </a:xfrm>
        </p:grpSpPr>
        <p:sp>
          <p:nvSpPr>
            <p:cNvPr id="25" name="圆角矩形 1778">
              <a:extLst>
                <a:ext uri="{FF2B5EF4-FFF2-40B4-BE49-F238E27FC236}">
                  <a16:creationId xmlns:a16="http://schemas.microsoft.com/office/drawing/2014/main" id="{49FF9A7D-6353-4DF7-89E2-346055098585}"/>
                </a:ext>
              </a:extLst>
            </p:cNvPr>
            <p:cNvSpPr/>
            <p:nvPr/>
          </p:nvSpPr>
          <p:spPr>
            <a:xfrm rot="10800000" flipV="1">
              <a:off x="4361262" y="835373"/>
              <a:ext cx="272238" cy="781167"/>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57F630EF-7C41-4EF2-BC2B-EA1C0AB82E60}"/>
                </a:ext>
              </a:extLst>
            </p:cNvPr>
            <p:cNvSpPr txBox="1"/>
            <p:nvPr/>
          </p:nvSpPr>
          <p:spPr>
            <a:xfrm>
              <a:off x="4633500" y="729497"/>
              <a:ext cx="2126371" cy="430876"/>
            </a:xfrm>
            <a:prstGeom prst="rect">
              <a:avLst/>
            </a:prstGeom>
            <a:noFill/>
          </p:spPr>
          <p:txBody>
            <a:bodyPr wrap="none" lIns="91438" tIns="45719" rIns="91438" bIns="45719" rtlCol="0">
              <a:spAutoFit/>
            </a:bodyPr>
            <a:lstStyle/>
            <a:p>
              <a:pPr>
                <a:lnSpc>
                  <a:spcPct val="130000"/>
                </a:lnSpc>
              </a:pPr>
              <a:r>
                <a:rPr lang="en-US" altLang="zh-CN" sz="1400" dirty="0">
                  <a:solidFill>
                    <a:schemeClr val="tx2"/>
                  </a:solidFill>
                  <a:latin typeface="微软雅黑" pitchFamily="34" charset="-122"/>
                  <a:ea typeface="微软雅黑" pitchFamily="34" charset="-122"/>
                </a:rPr>
                <a:t>Gaussian</a:t>
              </a:r>
              <a:r>
                <a:rPr lang="zh-CN" altLang="en-US" sz="1400" dirty="0">
                  <a:solidFill>
                    <a:schemeClr val="tx2"/>
                  </a:solidFill>
                  <a:latin typeface="微软雅黑" pitchFamily="34" charset="-122"/>
                  <a:ea typeface="微软雅黑" pitchFamily="34" charset="-122"/>
                </a:rPr>
                <a:t> </a:t>
              </a:r>
              <a:r>
                <a:rPr lang="en-US" altLang="zh-CN" sz="1400" dirty="0">
                  <a:solidFill>
                    <a:schemeClr val="tx2"/>
                  </a:solidFill>
                  <a:latin typeface="微软雅黑" pitchFamily="34" charset="-122"/>
                  <a:ea typeface="微软雅黑" pitchFamily="34" charset="-122"/>
                </a:rPr>
                <a:t>Distribution</a:t>
              </a:r>
              <a:endParaRPr lang="zh-CN" altLang="en-US" sz="1400" dirty="0">
                <a:solidFill>
                  <a:schemeClr val="tx2"/>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D7BF83D-08A4-4B4C-BE29-66974449DBF9}"/>
                    </a:ext>
                  </a:extLst>
                </p:cNvPr>
                <p:cNvSpPr/>
                <p:nvPr/>
              </p:nvSpPr>
              <p:spPr>
                <a:xfrm>
                  <a:off x="4633501" y="1696343"/>
                  <a:ext cx="8243410" cy="13129693"/>
                </a:xfrm>
                <a:prstGeom prst="rect">
                  <a:avLst/>
                </a:prstGeom>
              </p:spPr>
              <p:style>
                <a:lnRef idx="2">
                  <a:schemeClr val="dk1"/>
                </a:lnRef>
                <a:fillRef idx="1">
                  <a:schemeClr val="lt1"/>
                </a:fillRef>
                <a:effectRef idx="0">
                  <a:schemeClr val="dk1"/>
                </a:effectRef>
                <a:fontRef idx="minor">
                  <a:schemeClr val="dk1"/>
                </a:fontRef>
              </p:style>
              <p:txBody>
                <a:bodyPr wrap="square" lIns="91438" tIns="45719" rIns="91438" bIns="45719">
                  <a:spAutoFit/>
                </a:bodyPr>
                <a:lstStyle/>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动机：</a:t>
                  </a:r>
                  <a:r>
                    <a:rPr lang="zh-CN" altLang="en-US" sz="1500" dirty="0">
                      <a:solidFill>
                        <a:schemeClr val="tx1"/>
                      </a:solidFill>
                      <a:latin typeface="Microsoft YaHei" panose="020B0503020204020204" pitchFamily="34" charset="-122"/>
                      <a:ea typeface="Microsoft YaHei" panose="020B0503020204020204" pitchFamily="34" charset="-122"/>
                    </a:rPr>
                    <a:t>由于知识库中的关系和实体的</a:t>
                  </a:r>
                  <a:r>
                    <a:rPr lang="zh-CN" altLang="en-US" sz="1500" dirty="0">
                      <a:solidFill>
                        <a:srgbClr val="1385AC"/>
                      </a:solidFill>
                      <a:latin typeface="Microsoft YaHei" panose="020B0503020204020204" pitchFamily="34" charset="-122"/>
                      <a:ea typeface="Microsoft YaHei" panose="020B0503020204020204" pitchFamily="34" charset="-122"/>
                    </a:rPr>
                    <a:t>语义本身具有不确定性</a:t>
                  </a:r>
                  <a:r>
                    <a:rPr lang="zh-CN" altLang="en-US" sz="1500" dirty="0">
                      <a:solidFill>
                        <a:schemeClr val="tx1"/>
                      </a:solidFill>
                      <a:latin typeface="Microsoft YaHei" panose="020B0503020204020204" pitchFamily="34" charset="-122"/>
                      <a:ea typeface="Microsoft YaHei" panose="020B0503020204020204" pitchFamily="34" charset="-122"/>
                    </a:rPr>
                    <a:t>，</a:t>
                  </a:r>
                  <a:r>
                    <a:rPr lang="en-US" altLang="zh-CN" sz="1500" dirty="0">
                      <a:solidFill>
                        <a:schemeClr val="tx1"/>
                      </a:solidFill>
                      <a:latin typeface="Microsoft YaHei" panose="020B0503020204020204" pitchFamily="34" charset="-122"/>
                      <a:ea typeface="Microsoft YaHei" panose="020B0503020204020204" pitchFamily="34" charset="-122"/>
                    </a:rPr>
                    <a:t>Trans</a:t>
                  </a:r>
                  <a:r>
                    <a:rPr lang="zh-CN" altLang="en-US" sz="1500" dirty="0">
                      <a:solidFill>
                        <a:schemeClr val="tx1"/>
                      </a:solidFill>
                      <a:latin typeface="Microsoft YaHei" panose="020B0503020204020204" pitchFamily="34" charset="-122"/>
                      <a:ea typeface="Microsoft YaHei" panose="020B0503020204020204" pitchFamily="34" charset="-122"/>
                    </a:rPr>
                    <a:t>系列模型往往忽略这一现象。使用高斯分布来表示实体和关系，高斯分布的</a:t>
                  </a:r>
                  <a:r>
                    <a:rPr lang="zh-CN" altLang="en-US" sz="1500" dirty="0">
                      <a:solidFill>
                        <a:srgbClr val="1385AC"/>
                      </a:solidFill>
                      <a:latin typeface="Microsoft YaHei" panose="020B0503020204020204" pitchFamily="34" charset="-122"/>
                      <a:ea typeface="Microsoft YaHei" panose="020B0503020204020204" pitchFamily="34" charset="-122"/>
                    </a:rPr>
                    <a:t>均值</a:t>
                  </a:r>
                  <a:r>
                    <a:rPr lang="zh-CN" altLang="en-US" sz="1500" dirty="0">
                      <a:solidFill>
                        <a:schemeClr val="tx1"/>
                      </a:solidFill>
                      <a:latin typeface="Microsoft YaHei" panose="020B0503020204020204" pitchFamily="34" charset="-122"/>
                      <a:ea typeface="Microsoft YaHei" panose="020B0503020204020204" pitchFamily="34" charset="-122"/>
                    </a:rPr>
                    <a:t>表示实体或关系在语义空间中的</a:t>
                  </a:r>
                  <a:r>
                    <a:rPr lang="zh-CN" altLang="en-US" sz="1500" dirty="0">
                      <a:solidFill>
                        <a:srgbClr val="1385AC"/>
                      </a:solidFill>
                      <a:latin typeface="Microsoft YaHei" panose="020B0503020204020204" pitchFamily="34" charset="-122"/>
                      <a:ea typeface="Microsoft YaHei" panose="020B0503020204020204" pitchFamily="34" charset="-122"/>
                    </a:rPr>
                    <a:t>中心位置</a:t>
                  </a:r>
                  <a:r>
                    <a:rPr lang="zh-CN" altLang="en-US" sz="1500" dirty="0">
                      <a:solidFill>
                        <a:schemeClr val="tx1"/>
                      </a:solidFill>
                      <a:latin typeface="Microsoft YaHei" panose="020B0503020204020204" pitchFamily="34" charset="-122"/>
                      <a:ea typeface="Microsoft YaHei" panose="020B0503020204020204" pitchFamily="34" charset="-122"/>
                    </a:rPr>
                    <a:t>，高斯分布</a:t>
                  </a:r>
                  <a:r>
                    <a:rPr lang="zh-CN" altLang="en-US" sz="1500" dirty="0">
                      <a:solidFill>
                        <a:srgbClr val="1385AC"/>
                      </a:solidFill>
                      <a:latin typeface="Microsoft YaHei" panose="020B0503020204020204" pitchFamily="34" charset="-122"/>
                      <a:ea typeface="Microsoft YaHei" panose="020B0503020204020204" pitchFamily="34" charset="-122"/>
                    </a:rPr>
                    <a:t>协方差</a:t>
                  </a:r>
                  <a:r>
                    <a:rPr lang="zh-CN" altLang="en-US" sz="1500" dirty="0">
                      <a:solidFill>
                        <a:schemeClr val="tx1"/>
                      </a:solidFill>
                      <a:latin typeface="Microsoft YaHei" panose="020B0503020204020204" pitchFamily="34" charset="-122"/>
                      <a:ea typeface="Microsoft YaHei" panose="020B0503020204020204" pitchFamily="34" charset="-122"/>
                    </a:rPr>
                    <a:t>表示实体和关系的</a:t>
                  </a:r>
                  <a:r>
                    <a:rPr lang="zh-CN" altLang="en-US" sz="1500" dirty="0">
                      <a:solidFill>
                        <a:srgbClr val="1385AC"/>
                      </a:solidFill>
                      <a:latin typeface="Microsoft YaHei" panose="020B0503020204020204" pitchFamily="34" charset="-122"/>
                      <a:ea typeface="Microsoft YaHei" panose="020B0503020204020204" pitchFamily="34" charset="-122"/>
                    </a:rPr>
                    <a:t>不确定度</a:t>
                  </a:r>
                  <a:r>
                    <a:rPr lang="zh-CN" altLang="en-US" sz="1500" dirty="0">
                      <a:solidFill>
                        <a:schemeClr val="tx1"/>
                      </a:solidFill>
                      <a:latin typeface="Microsoft YaHei" panose="020B0503020204020204" pitchFamily="34" charset="-122"/>
                      <a:ea typeface="Microsoft YaHei" panose="020B0503020204020204" pitchFamily="34" charset="-122"/>
                    </a:rPr>
                    <a:t>。</a:t>
                  </a:r>
                  <a:endParaRPr lang="en-US"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500" b="1" dirty="0">
                      <a:solidFill>
                        <a:schemeClr val="tx1"/>
                      </a:solidFill>
                      <a:latin typeface="Microsoft YaHei" panose="020B0503020204020204" pitchFamily="34" charset="-122"/>
                      <a:ea typeface="Microsoft YaHei" panose="020B0503020204020204" pitchFamily="34" charset="-122"/>
                    </a:rPr>
                    <a:t>代表模型：</a:t>
                  </a:r>
                  <a:endParaRPr lang="en-US" altLang="zh-CN" sz="1500" b="1"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1.</a:t>
                  </a:r>
                  <a:r>
                    <a:rPr lang="zh-CN" altLang="en-US" sz="1500" dirty="0">
                      <a:solidFill>
                        <a:schemeClr val="tx1"/>
                      </a:solidFill>
                      <a:latin typeface="Microsoft YaHei" panose="020B0503020204020204" pitchFamily="34" charset="-122"/>
                      <a:ea typeface="Microsoft YaHei" panose="020B0503020204020204" pitchFamily="34" charset="-122"/>
                    </a:rPr>
                    <a:t> </a:t>
                  </a:r>
                  <a:r>
                    <a:rPr lang="en-US" altLang="zh-CN" sz="1500" dirty="0">
                      <a:solidFill>
                        <a:schemeClr val="tx1"/>
                      </a:solidFill>
                      <a:latin typeface="Microsoft YaHei" panose="020B0503020204020204" pitchFamily="34" charset="-122"/>
                      <a:ea typeface="Microsoft YaHei" panose="020B0503020204020204" pitchFamily="34" charset="-122"/>
                    </a:rPr>
                    <a:t>KG2E</a:t>
                  </a:r>
                  <a:r>
                    <a:rPr lang="zh-CN" altLang="en-US" sz="1500" dirty="0">
                      <a:solidFill>
                        <a:schemeClr val="tx1"/>
                      </a:solidFill>
                      <a:latin typeface="Microsoft YaHei" panose="020B0503020204020204" pitchFamily="34" charset="-122"/>
                      <a:ea typeface="Microsoft YaHei" panose="020B0503020204020204" pitchFamily="34" charset="-122"/>
                    </a:rPr>
                    <a:t>模型：</a:t>
                  </a:r>
                  <a:r>
                    <a:rPr lang="en-US" altLang="zh-CN" sz="1500" dirty="0">
                      <a:solidFill>
                        <a:schemeClr val="tx1"/>
                      </a:solidFill>
                      <a:latin typeface="Microsoft YaHei" panose="020B0503020204020204" pitchFamily="34" charset="-122"/>
                      <a:ea typeface="Microsoft YaHei" panose="020B0503020204020204" pitchFamily="34" charset="-122"/>
                    </a:rPr>
                    <a:t>KG2E</a:t>
                  </a:r>
                  <a:r>
                    <a:rPr lang="zh-CN" altLang="en-US" sz="1500" dirty="0">
                      <a:solidFill>
                        <a:schemeClr val="tx1"/>
                      </a:solidFill>
                      <a:latin typeface="Microsoft YaHei" panose="020B0503020204020204" pitchFamily="34" charset="-122"/>
                      <a:ea typeface="Microsoft YaHei" panose="020B0503020204020204" pitchFamily="34" charset="-122"/>
                    </a:rPr>
                    <a:t>使用</a:t>
                  </a:r>
                  <a14:m>
                    <m:oMath xmlns:m="http://schemas.openxmlformats.org/officeDocument/2006/math">
                      <m:sSub>
                        <m:sSubPr>
                          <m:ctrlPr>
                            <a:rPr lang="en-US" altLang="zh-CN" sz="1500" i="1" smtClean="0">
                              <a:solidFill>
                                <a:schemeClr val="tx1"/>
                              </a:solidFill>
                              <a:latin typeface="Cambria Math" panose="02040503050406030204" pitchFamily="18" charset="0"/>
                              <a:ea typeface="Microsoft YaHei" panose="020B0503020204020204" pitchFamily="34" charset="-122"/>
                            </a:rPr>
                          </m:ctrlPr>
                        </m:sSubPr>
                        <m:e>
                          <m:r>
                            <a:rPr lang="en-US" altLang="zh-CN" sz="1500" b="0" i="1" smtClean="0">
                              <a:solidFill>
                                <a:schemeClr val="tx1"/>
                              </a:solidFill>
                              <a:latin typeface="Cambria Math" panose="02040503050406030204" pitchFamily="18" charset="0"/>
                              <a:ea typeface="Microsoft YaHei" panose="020B0503020204020204" pitchFamily="34" charset="-122"/>
                            </a:rPr>
                            <m:t>𝑙</m:t>
                          </m:r>
                        </m:e>
                        <m:sub>
                          <m:r>
                            <a:rPr lang="en-US" altLang="zh-CN" sz="1500" b="0" i="1" smtClean="0">
                              <a:solidFill>
                                <a:schemeClr val="tx1"/>
                              </a:solidFill>
                              <a:latin typeface="Cambria Math" panose="02040503050406030204" pitchFamily="18" charset="0"/>
                              <a:ea typeface="Microsoft YaHei" panose="020B0503020204020204" pitchFamily="34" charset="-122"/>
                            </a:rPr>
                            <m:t>h</m:t>
                          </m:r>
                        </m:sub>
                      </m:sSub>
                      <m:r>
                        <a:rPr lang="en-US" altLang="zh-CN" sz="1500" b="0" i="1" smtClean="0">
                          <a:solidFill>
                            <a:schemeClr val="tx1"/>
                          </a:solidFill>
                          <a:latin typeface="Cambria Math" panose="02040503050406030204" pitchFamily="18" charset="0"/>
                          <a:ea typeface="Microsoft YaHei" panose="020B0503020204020204" pitchFamily="34" charset="-122"/>
                        </a:rPr>
                        <m:t>−</m:t>
                      </m:r>
                      <m:sSub>
                        <m:sSubPr>
                          <m:ctrlPr>
                            <a:rPr lang="en-US" altLang="zh-CN" sz="1500" b="0" i="1" smtClean="0">
                              <a:solidFill>
                                <a:schemeClr val="tx1"/>
                              </a:solidFill>
                              <a:latin typeface="Cambria Math" panose="02040503050406030204" pitchFamily="18" charset="0"/>
                              <a:ea typeface="Microsoft YaHei" panose="020B0503020204020204" pitchFamily="34" charset="-122"/>
                            </a:rPr>
                          </m:ctrlPr>
                        </m:sSubPr>
                        <m:e>
                          <m:r>
                            <a:rPr lang="en-US" altLang="zh-CN" sz="1500" b="0" i="1" smtClean="0">
                              <a:solidFill>
                                <a:schemeClr val="tx1"/>
                              </a:solidFill>
                              <a:latin typeface="Cambria Math" panose="02040503050406030204" pitchFamily="18" charset="0"/>
                              <a:ea typeface="Microsoft YaHei" panose="020B0503020204020204" pitchFamily="34" charset="-122"/>
                            </a:rPr>
                            <m:t>𝑙</m:t>
                          </m:r>
                        </m:e>
                        <m:sub>
                          <m:r>
                            <a:rPr lang="en-US" altLang="zh-CN" sz="1500" b="0" i="1" smtClean="0">
                              <a:solidFill>
                                <a:schemeClr val="tx1"/>
                              </a:solidFill>
                              <a:latin typeface="Cambria Math" panose="02040503050406030204" pitchFamily="18" charset="0"/>
                              <a:ea typeface="Microsoft YaHei" panose="020B0503020204020204" pitchFamily="34" charset="-122"/>
                            </a:rPr>
                            <m:t>𝑡</m:t>
                          </m:r>
                        </m:sub>
                      </m:sSub>
                    </m:oMath>
                  </a14:m>
                  <a:r>
                    <a:rPr lang="zh-CN" altLang="en-US" sz="1500" dirty="0">
                      <a:solidFill>
                        <a:schemeClr val="tx1"/>
                      </a:solidFill>
                      <a:latin typeface="Microsoft YaHei" panose="020B0503020204020204" pitchFamily="34" charset="-122"/>
                      <a:ea typeface="Microsoft YaHei" panose="020B0503020204020204" pitchFamily="34" charset="-122"/>
                    </a:rPr>
                    <a:t>来表示头尾实体间的关系，并且用一个概率分布来表示：                                           关系</a:t>
                  </a:r>
                  <a:r>
                    <a:rPr lang="en-US" altLang="zh-CN" sz="1500" dirty="0">
                      <a:solidFill>
                        <a:schemeClr val="tx1"/>
                      </a:solidFill>
                      <a:latin typeface="Microsoft YaHei" panose="020B0503020204020204" pitchFamily="34" charset="-122"/>
                      <a:ea typeface="Microsoft YaHei" panose="020B0503020204020204" pitchFamily="34" charset="-122"/>
                    </a:rPr>
                    <a:t>r</a:t>
                  </a:r>
                  <a:r>
                    <a:rPr lang="zh-CN" altLang="en-US" sz="1500" dirty="0">
                      <a:solidFill>
                        <a:schemeClr val="tx1"/>
                      </a:solidFill>
                      <a:latin typeface="Microsoft YaHei" panose="020B0503020204020204" pitchFamily="34" charset="-122"/>
                      <a:ea typeface="Microsoft YaHei" panose="020B0503020204020204" pitchFamily="34" charset="-122"/>
                    </a:rPr>
                    <a:t>同样是用一个高斯分布                              表示                           ，因此根据</a:t>
                  </a:r>
                  <a:r>
                    <a:rPr lang="zh-CN" altLang="en-US" sz="1500" dirty="0">
                      <a:solidFill>
                        <a:srgbClr val="1385AC"/>
                      </a:solidFill>
                      <a:latin typeface="Microsoft YaHei" panose="020B0503020204020204" pitchFamily="34" charset="-122"/>
                      <a:ea typeface="Microsoft YaHei" panose="020B0503020204020204" pitchFamily="34" charset="-122"/>
                    </a:rPr>
                    <a:t>两个概率分布的相似度</a:t>
                  </a:r>
                  <a:r>
                    <a:rPr lang="zh-CN" altLang="en-US" sz="1500" dirty="0">
                      <a:solidFill>
                        <a:schemeClr val="tx1"/>
                      </a:solidFill>
                      <a:latin typeface="Microsoft YaHei" panose="020B0503020204020204" pitchFamily="34" charset="-122"/>
                      <a:ea typeface="Microsoft YaHei" panose="020B0503020204020204" pitchFamily="34" charset="-122"/>
                    </a:rPr>
                    <a:t>来估计三元组的评分，判断其合理性。 </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r>
                    <a:rPr lang="en-US" altLang="zh-CN" sz="1500" dirty="0">
                      <a:solidFill>
                        <a:schemeClr val="tx1"/>
                      </a:solidFill>
                      <a:latin typeface="Microsoft YaHei" panose="020B0503020204020204" pitchFamily="34" charset="-122"/>
                      <a:ea typeface="Microsoft YaHei" panose="020B0503020204020204" pitchFamily="34" charset="-122"/>
                    </a:rPr>
                    <a:t>2.</a:t>
                  </a:r>
                  <a:r>
                    <a:rPr lang="zh-CN" altLang="en-US" sz="1500" dirty="0">
                      <a:solidFill>
                        <a:schemeClr val="tx1"/>
                      </a:solidFill>
                      <a:latin typeface="Microsoft YaHei" panose="020B0503020204020204" pitchFamily="34" charset="-122"/>
                      <a:ea typeface="Microsoft YaHei" panose="020B0503020204020204" pitchFamily="34" charset="-122"/>
                    </a:rPr>
                    <a:t>  </a:t>
                  </a:r>
                  <a:r>
                    <a:rPr lang="en-US" altLang="zh-CN" sz="1500" dirty="0" err="1">
                      <a:solidFill>
                        <a:schemeClr val="tx1"/>
                      </a:solidFill>
                      <a:latin typeface="Microsoft YaHei" panose="020B0503020204020204" pitchFamily="34" charset="-122"/>
                      <a:ea typeface="Microsoft YaHei" panose="020B0503020204020204" pitchFamily="34" charset="-122"/>
                    </a:rPr>
                    <a:t>TransG</a:t>
                  </a:r>
                  <a:r>
                    <a:rPr lang="zh-CN" altLang="en-US" sz="1500" dirty="0">
                      <a:solidFill>
                        <a:schemeClr val="tx1"/>
                      </a:solidFill>
                      <a:latin typeface="Microsoft YaHei" panose="020B0503020204020204" pitchFamily="34" charset="-122"/>
                      <a:ea typeface="Microsoft YaHei" panose="020B0503020204020204" pitchFamily="34" charset="-122"/>
                    </a:rPr>
                    <a:t>模型</a:t>
                  </a:r>
                  <a:r>
                    <a:rPr lang="en-US" altLang="zh-CN" sz="1500" dirty="0">
                      <a:solidFill>
                        <a:schemeClr val="tx1"/>
                      </a:solidFill>
                      <a:latin typeface="Microsoft YaHei" panose="020B0503020204020204" pitchFamily="34" charset="-122"/>
                      <a:ea typeface="Microsoft YaHei" panose="020B0503020204020204" pitchFamily="34" charset="-122"/>
                    </a:rPr>
                    <a:t>:</a:t>
                  </a:r>
                  <a:r>
                    <a:rPr lang="zh-CN" altLang="en-US" sz="1500" dirty="0">
                      <a:solidFill>
                        <a:schemeClr val="tx1"/>
                      </a:solidFill>
                      <a:latin typeface="Microsoft YaHei" panose="020B0503020204020204" pitchFamily="34" charset="-122"/>
                      <a:ea typeface="Microsoft YaHei" panose="020B0503020204020204" pitchFamily="34" charset="-122"/>
                    </a:rPr>
                    <a:t> </a:t>
                  </a:r>
                  <a:r>
                    <a:rPr lang="en-US" altLang="zh-CN" sz="1500" dirty="0" err="1">
                      <a:solidFill>
                        <a:schemeClr val="tx1"/>
                      </a:solidFill>
                      <a:latin typeface="Microsoft YaHei" panose="020B0503020204020204" pitchFamily="34" charset="-122"/>
                      <a:ea typeface="Microsoft YaHei" panose="020B0503020204020204" pitchFamily="34" charset="-122"/>
                    </a:rPr>
                    <a:t>TransG</a:t>
                  </a:r>
                  <a:r>
                    <a:rPr lang="zh-CN" altLang="en-US" sz="1500" dirty="0">
                      <a:solidFill>
                        <a:schemeClr val="tx1"/>
                      </a:solidFill>
                      <a:latin typeface="Microsoft YaHei" panose="020B0503020204020204" pitchFamily="34" charset="-122"/>
                      <a:ea typeface="Microsoft YaHei" panose="020B0503020204020204" pitchFamily="34" charset="-122"/>
                    </a:rPr>
                    <a:t>模型认为</a:t>
                  </a:r>
                  <a:r>
                    <a:rPr lang="zh-CN" altLang="en-US" sz="1500" dirty="0">
                      <a:solidFill>
                        <a:srgbClr val="1385AC"/>
                      </a:solidFill>
                      <a:latin typeface="Microsoft YaHei" panose="020B0503020204020204" pitchFamily="34" charset="-122"/>
                      <a:ea typeface="Microsoft YaHei" panose="020B0503020204020204" pitchFamily="34" charset="-122"/>
                    </a:rPr>
                    <a:t>一种关系有多个语义</a:t>
                  </a:r>
                  <a:r>
                    <a:rPr lang="zh-CN" altLang="en-US" sz="1500" dirty="0">
                      <a:solidFill>
                        <a:schemeClr val="tx1"/>
                      </a:solidFill>
                      <a:latin typeface="Microsoft YaHei" panose="020B0503020204020204" pitchFamily="34" charset="-122"/>
                      <a:ea typeface="Microsoft YaHei" panose="020B0503020204020204" pitchFamily="34" charset="-122"/>
                    </a:rPr>
                    <a:t>，传统的模型将关系</a:t>
                  </a:r>
                  <a:r>
                    <a:rPr lang="en-US" altLang="zh-CN" sz="1500" dirty="0">
                      <a:solidFill>
                        <a:schemeClr val="tx1"/>
                      </a:solidFill>
                      <a:latin typeface="Microsoft YaHei" panose="020B0503020204020204" pitchFamily="34" charset="-122"/>
                      <a:ea typeface="Microsoft YaHei" panose="020B0503020204020204" pitchFamily="34" charset="-122"/>
                    </a:rPr>
                    <a:t>r</a:t>
                  </a:r>
                  <a:r>
                    <a:rPr lang="zh-CN" altLang="en-US" sz="1500" dirty="0">
                      <a:solidFill>
                        <a:schemeClr val="tx1"/>
                      </a:solidFill>
                      <a:latin typeface="Microsoft YaHei" panose="020B0503020204020204" pitchFamily="34" charset="-122"/>
                      <a:ea typeface="Microsoft YaHei" panose="020B0503020204020204" pitchFamily="34" charset="-122"/>
                    </a:rPr>
                    <a:t>的所有语义混为一谈，错误的实例无法区分。通过</a:t>
                  </a:r>
                  <a:r>
                    <a:rPr lang="zh-CN" altLang="en-US" sz="1500" dirty="0">
                      <a:solidFill>
                        <a:srgbClr val="1385AC"/>
                      </a:solidFill>
                      <a:latin typeface="Microsoft YaHei" panose="020B0503020204020204" pitchFamily="34" charset="-122"/>
                      <a:ea typeface="Microsoft YaHei" panose="020B0503020204020204" pitchFamily="34" charset="-122"/>
                    </a:rPr>
                    <a:t>对关系的每种语义用一个高斯分布来刻画</a:t>
                  </a:r>
                  <a:r>
                    <a:rPr lang="zh-CN" altLang="en-US" sz="1500" dirty="0">
                      <a:solidFill>
                        <a:schemeClr val="tx1"/>
                      </a:solidFill>
                      <a:latin typeface="Microsoft YaHei" panose="020B0503020204020204" pitchFamily="34" charset="-122"/>
                      <a:ea typeface="Microsoft YaHei" panose="020B0503020204020204" pitchFamily="34" charset="-122"/>
                    </a:rPr>
                    <a:t>，可以有效区分。和</a:t>
                  </a:r>
                  <a:r>
                    <a:rPr lang="en-US" altLang="zh-CN" sz="1500" dirty="0">
                      <a:solidFill>
                        <a:schemeClr val="tx1"/>
                      </a:solidFill>
                      <a:latin typeface="Microsoft YaHei" panose="020B0503020204020204" pitchFamily="34" charset="-122"/>
                      <a:ea typeface="Microsoft YaHei" panose="020B0503020204020204" pitchFamily="34" charset="-122"/>
                    </a:rPr>
                    <a:t>KG2E</a:t>
                  </a:r>
                  <a:r>
                    <a:rPr lang="zh-CN" altLang="en-US" sz="1500" dirty="0">
                      <a:solidFill>
                        <a:schemeClr val="tx1"/>
                      </a:solidFill>
                      <a:latin typeface="Microsoft YaHei" panose="020B0503020204020204" pitchFamily="34" charset="-122"/>
                      <a:ea typeface="Microsoft YaHei" panose="020B0503020204020204" pitchFamily="34" charset="-122"/>
                    </a:rPr>
                    <a:t>类似，头尾实体之间的关系仍然用</a:t>
                  </a:r>
                  <a14:m>
                    <m:oMath xmlns:m="http://schemas.openxmlformats.org/officeDocument/2006/math">
                      <m:sSub>
                        <m:sSubPr>
                          <m:ctrlPr>
                            <a:rPr lang="en-US" altLang="zh-CN" sz="1500" i="1">
                              <a:solidFill>
                                <a:schemeClr val="tx1"/>
                              </a:solidFill>
                              <a:latin typeface="Cambria Math" panose="02040503050406030204" pitchFamily="18" charset="0"/>
                              <a:ea typeface="Microsoft YaHei" panose="020B0503020204020204" pitchFamily="34" charset="-122"/>
                            </a:rPr>
                          </m:ctrlPr>
                        </m:sSubPr>
                        <m:e>
                          <m:r>
                            <a:rPr lang="en-US" altLang="zh-CN" sz="1500" i="1">
                              <a:solidFill>
                                <a:schemeClr val="tx1"/>
                              </a:solidFill>
                              <a:latin typeface="Cambria Math" panose="02040503050406030204" pitchFamily="18" charset="0"/>
                              <a:ea typeface="Microsoft YaHei" panose="020B0503020204020204" pitchFamily="34" charset="-122"/>
                            </a:rPr>
                            <m:t>𝑙</m:t>
                          </m:r>
                        </m:e>
                        <m:sub>
                          <m:r>
                            <a:rPr lang="en-US" altLang="zh-CN" sz="1500" i="1">
                              <a:solidFill>
                                <a:schemeClr val="tx1"/>
                              </a:solidFill>
                              <a:latin typeface="Cambria Math" panose="02040503050406030204" pitchFamily="18" charset="0"/>
                              <a:ea typeface="Microsoft YaHei" panose="020B0503020204020204" pitchFamily="34" charset="-122"/>
                            </a:rPr>
                            <m:t>h</m:t>
                          </m:r>
                        </m:sub>
                      </m:sSub>
                      <m:r>
                        <a:rPr lang="en-US" altLang="zh-CN" sz="1500" i="1">
                          <a:solidFill>
                            <a:schemeClr val="tx1"/>
                          </a:solidFill>
                          <a:latin typeface="Cambria Math" panose="02040503050406030204" pitchFamily="18" charset="0"/>
                          <a:ea typeface="Microsoft YaHei" panose="020B0503020204020204" pitchFamily="34" charset="-122"/>
                        </a:rPr>
                        <m:t>−</m:t>
                      </m:r>
                      <m:sSub>
                        <m:sSubPr>
                          <m:ctrlPr>
                            <a:rPr lang="en-US" altLang="zh-CN" sz="1500" i="1">
                              <a:solidFill>
                                <a:schemeClr val="tx1"/>
                              </a:solidFill>
                              <a:latin typeface="Cambria Math" panose="02040503050406030204" pitchFamily="18" charset="0"/>
                              <a:ea typeface="Microsoft YaHei" panose="020B0503020204020204" pitchFamily="34" charset="-122"/>
                            </a:rPr>
                          </m:ctrlPr>
                        </m:sSubPr>
                        <m:e>
                          <m:r>
                            <a:rPr lang="en-US" altLang="zh-CN" sz="1500" i="1">
                              <a:solidFill>
                                <a:schemeClr val="tx1"/>
                              </a:solidFill>
                              <a:latin typeface="Cambria Math" panose="02040503050406030204" pitchFamily="18" charset="0"/>
                              <a:ea typeface="Microsoft YaHei" panose="020B0503020204020204" pitchFamily="34" charset="-122"/>
                            </a:rPr>
                            <m:t>𝑙</m:t>
                          </m:r>
                        </m:e>
                        <m:sub>
                          <m:r>
                            <a:rPr lang="en-US" altLang="zh-CN" sz="1500" i="1">
                              <a:solidFill>
                                <a:schemeClr val="tx1"/>
                              </a:solidFill>
                              <a:latin typeface="Cambria Math" panose="02040503050406030204" pitchFamily="18" charset="0"/>
                              <a:ea typeface="Microsoft YaHei" panose="020B0503020204020204" pitchFamily="34" charset="-122"/>
                            </a:rPr>
                            <m:t>𝑡</m:t>
                          </m:r>
                        </m:sub>
                      </m:sSub>
                    </m:oMath>
                  </a14:m>
                  <a:r>
                    <a:rPr lang="zh-CN" altLang="en-US" sz="1500" dirty="0">
                      <a:solidFill>
                        <a:schemeClr val="tx1"/>
                      </a:solidFill>
                      <a:latin typeface="Microsoft YaHei" panose="020B0503020204020204" pitchFamily="34" charset="-122"/>
                      <a:ea typeface="Microsoft YaHei" panose="020B0503020204020204" pitchFamily="34" charset="-122"/>
                    </a:rPr>
                    <a:t>来表示，由于要刻画关系的每一种语义，关系采用混合的高斯分布表示：</a:t>
                  </a: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457200">
                    <a:lnSpc>
                      <a:spcPct val="150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637200">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indent="-637200">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a:p>
                  <a:pPr>
                    <a:lnSpc>
                      <a:spcPct val="125000"/>
                    </a:lnSpc>
                  </a:pPr>
                  <a:endParaRPr lang="en-US" altLang="zh-CN" sz="15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27" name="矩形 26">
                  <a:extLst>
                    <a:ext uri="{FF2B5EF4-FFF2-40B4-BE49-F238E27FC236}">
                      <a16:creationId xmlns:a16="http://schemas.microsoft.com/office/drawing/2014/main" id="{1D7BF83D-08A4-4B4C-BE29-66974449DBF9}"/>
                    </a:ext>
                  </a:extLst>
                </p:cNvPr>
                <p:cNvSpPr>
                  <a:spLocks noRot="1" noChangeAspect="1" noMove="1" noResize="1" noEditPoints="1" noAdjustHandles="1" noChangeArrowheads="1" noChangeShapeType="1" noTextEdit="1"/>
                </p:cNvSpPr>
                <p:nvPr/>
              </p:nvSpPr>
              <p:spPr>
                <a:xfrm>
                  <a:off x="4633501" y="1696343"/>
                  <a:ext cx="8243410" cy="13129693"/>
                </a:xfrm>
                <a:prstGeom prst="rect">
                  <a:avLst/>
                </a:prstGeom>
                <a:blipFill>
                  <a:blip r:embed="rId3"/>
                  <a:stretch>
                    <a:fillRect l="-191"/>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D7469A4F-4AEC-4E07-BDF4-253F9855B63E}"/>
                </a:ext>
              </a:extLst>
            </p:cNvPr>
            <p:cNvCxnSpPr>
              <a:cxnSpLocks/>
            </p:cNvCxnSpPr>
            <p:nvPr/>
          </p:nvCxnSpPr>
          <p:spPr>
            <a:xfrm>
              <a:off x="4758537" y="1662825"/>
              <a:ext cx="4011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C8B3282E-FFC4-924E-B7F0-0835CCA2532C}"/>
              </a:ext>
            </a:extLst>
          </p:cNvPr>
          <p:cNvPicPr>
            <a:picLocks noChangeAspect="1"/>
          </p:cNvPicPr>
          <p:nvPr/>
        </p:nvPicPr>
        <p:blipFill>
          <a:blip r:embed="rId4"/>
          <a:stretch>
            <a:fillRect/>
          </a:stretch>
        </p:blipFill>
        <p:spPr>
          <a:xfrm>
            <a:off x="8222752" y="1409020"/>
            <a:ext cx="3460605" cy="2523150"/>
          </a:xfrm>
          <a:prstGeom prst="rect">
            <a:avLst/>
          </a:prstGeom>
        </p:spPr>
      </p:pic>
      <p:pic>
        <p:nvPicPr>
          <p:cNvPr id="4" name="图片 3">
            <a:extLst>
              <a:ext uri="{FF2B5EF4-FFF2-40B4-BE49-F238E27FC236}">
                <a16:creationId xmlns:a16="http://schemas.microsoft.com/office/drawing/2014/main" id="{284B2A24-6005-1046-82EA-6DFDB93C7755}"/>
              </a:ext>
            </a:extLst>
          </p:cNvPr>
          <p:cNvPicPr>
            <a:picLocks noChangeAspect="1"/>
          </p:cNvPicPr>
          <p:nvPr/>
        </p:nvPicPr>
        <p:blipFill>
          <a:blip r:embed="rId5"/>
          <a:stretch>
            <a:fillRect/>
          </a:stretch>
        </p:blipFill>
        <p:spPr>
          <a:xfrm>
            <a:off x="7768655" y="4203172"/>
            <a:ext cx="4368800" cy="2019300"/>
          </a:xfrm>
          <a:prstGeom prst="rect">
            <a:avLst/>
          </a:prstGeom>
        </p:spPr>
      </p:pic>
      <p:pic>
        <p:nvPicPr>
          <p:cNvPr id="5" name="图片 4">
            <a:extLst>
              <a:ext uri="{FF2B5EF4-FFF2-40B4-BE49-F238E27FC236}">
                <a16:creationId xmlns:a16="http://schemas.microsoft.com/office/drawing/2014/main" id="{A44B5598-907D-A040-9D56-B1717E519085}"/>
              </a:ext>
            </a:extLst>
          </p:cNvPr>
          <p:cNvPicPr>
            <a:picLocks noChangeAspect="1"/>
          </p:cNvPicPr>
          <p:nvPr/>
        </p:nvPicPr>
        <p:blipFill>
          <a:blip r:embed="rId6"/>
          <a:stretch>
            <a:fillRect/>
          </a:stretch>
        </p:blipFill>
        <p:spPr>
          <a:xfrm>
            <a:off x="2523333" y="3513249"/>
            <a:ext cx="2438400" cy="279400"/>
          </a:xfrm>
          <a:prstGeom prst="rect">
            <a:avLst/>
          </a:prstGeom>
        </p:spPr>
      </p:pic>
      <p:pic>
        <p:nvPicPr>
          <p:cNvPr id="13" name="图片 12">
            <a:extLst>
              <a:ext uri="{FF2B5EF4-FFF2-40B4-BE49-F238E27FC236}">
                <a16:creationId xmlns:a16="http://schemas.microsoft.com/office/drawing/2014/main" id="{AE2F2061-A6EE-2F47-A1DE-F6B9BE064B17}"/>
              </a:ext>
            </a:extLst>
          </p:cNvPr>
          <p:cNvPicPr>
            <a:picLocks noChangeAspect="1"/>
          </p:cNvPicPr>
          <p:nvPr/>
        </p:nvPicPr>
        <p:blipFill>
          <a:blip r:embed="rId7"/>
          <a:stretch>
            <a:fillRect/>
          </a:stretch>
        </p:blipFill>
        <p:spPr>
          <a:xfrm>
            <a:off x="1520175" y="3839874"/>
            <a:ext cx="1422400" cy="241300"/>
          </a:xfrm>
          <a:prstGeom prst="rect">
            <a:avLst/>
          </a:prstGeom>
        </p:spPr>
      </p:pic>
      <p:pic>
        <p:nvPicPr>
          <p:cNvPr id="14" name="图片 13">
            <a:extLst>
              <a:ext uri="{FF2B5EF4-FFF2-40B4-BE49-F238E27FC236}">
                <a16:creationId xmlns:a16="http://schemas.microsoft.com/office/drawing/2014/main" id="{ED344AEC-7064-2347-8441-E016B6B11EA6}"/>
              </a:ext>
            </a:extLst>
          </p:cNvPr>
          <p:cNvPicPr>
            <a:picLocks noChangeAspect="1"/>
          </p:cNvPicPr>
          <p:nvPr/>
        </p:nvPicPr>
        <p:blipFill>
          <a:blip r:embed="rId8"/>
          <a:stretch>
            <a:fillRect/>
          </a:stretch>
        </p:blipFill>
        <p:spPr>
          <a:xfrm>
            <a:off x="1653765" y="5803275"/>
            <a:ext cx="1739136" cy="460360"/>
          </a:xfrm>
          <a:prstGeom prst="rect">
            <a:avLst/>
          </a:prstGeom>
        </p:spPr>
      </p:pic>
    </p:spTree>
    <p:extLst>
      <p:ext uri="{BB962C8B-B14F-4D97-AF65-F5344CB8AC3E}">
        <p14:creationId xmlns:p14="http://schemas.microsoft.com/office/powerpoint/2010/main" val="85682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1056367</TotalTime>
  <Words>9625</Words>
  <Application>Microsoft Macintosh PowerPoint</Application>
  <PresentationFormat>宽屏</PresentationFormat>
  <Paragraphs>442</Paragraphs>
  <Slides>41</Slides>
  <Notes>41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3" baseType="lpstr">
      <vt:lpstr>等线</vt:lpstr>
      <vt:lpstr>等线 Light</vt:lpstr>
      <vt:lpstr>方正清刻本悦宋简体</vt:lpstr>
      <vt:lpstr>微软雅黑</vt:lpstr>
      <vt:lpstr>微软雅黑</vt:lpstr>
      <vt:lpstr>Songti SC</vt:lpstr>
      <vt:lpstr>Arial</vt:lpstr>
      <vt:lpstr>Cambria Math</vt:lpstr>
      <vt:lpstr>Times New Roman</vt:lpstr>
      <vt:lpstr>Wingdings</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奔</dc:creator>
  <cp:lastModifiedBy>刘 奔</cp:lastModifiedBy>
  <cp:revision>129</cp:revision>
  <dcterms:created xsi:type="dcterms:W3CDTF">2020-08-10T13:36:59Z</dcterms:created>
  <dcterms:modified xsi:type="dcterms:W3CDTF">2020-08-14T10:17:08Z</dcterms:modified>
</cp:coreProperties>
</file>